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095D19-7923-4E92-B5C1-85E27A38704B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E60038E-69DB-4713-8A93-C8A4487F4957}">
      <dgm:prSet/>
      <dgm:spPr/>
      <dgm:t>
        <a:bodyPr/>
        <a:lstStyle/>
        <a:p>
          <a:pPr rtl="0"/>
          <a:r>
            <a:rPr lang="es-CO" dirty="0" smtClean="0"/>
            <a:t>En esta situación, los métodos políticos del mundo recomendarían que se cumplan exteriormente las leyes del país, por amor a la paz y la armonía. Y hasta habrá quienes recomiendan una conducta tal basados en este pasaje: "Toda alma se someta a las potestades superiores; . . . y las que son, de Dios son ordenadas." </a:t>
          </a:r>
          <a:r>
            <a:rPr lang="es-CO" dirty="0" smtClean="0">
              <a:solidFill>
                <a:srgbClr val="FF0000"/>
              </a:solidFill>
            </a:rPr>
            <a:t>(Rom. 13:1.)</a:t>
          </a:r>
          <a:endParaRPr lang="es-CO" dirty="0">
            <a:solidFill>
              <a:srgbClr val="FF0000"/>
            </a:solidFill>
          </a:endParaRPr>
        </a:p>
      </dgm:t>
    </dgm:pt>
    <dgm:pt modelId="{725F0399-1DC5-44FD-B99C-CCA2E832907E}" type="parTrans" cxnId="{4A9AFEE3-5A25-4B77-A5D5-55875ECD562C}">
      <dgm:prSet/>
      <dgm:spPr/>
      <dgm:t>
        <a:bodyPr/>
        <a:lstStyle/>
        <a:p>
          <a:endParaRPr lang="es-CO"/>
        </a:p>
      </dgm:t>
    </dgm:pt>
    <dgm:pt modelId="{DA28DEAB-0406-4835-8196-9AA5D184BDA9}" type="sibTrans" cxnId="{4A9AFEE3-5A25-4B77-A5D5-55875ECD562C}">
      <dgm:prSet/>
      <dgm:spPr/>
      <dgm:t>
        <a:bodyPr/>
        <a:lstStyle/>
        <a:p>
          <a:endParaRPr lang="es-CO"/>
        </a:p>
      </dgm:t>
    </dgm:pt>
    <dgm:pt modelId="{A3840E6C-5D63-4889-AA7C-64FA00C43D3A}" type="pres">
      <dgm:prSet presAssocID="{8B095D19-7923-4E92-B5C1-85E27A38704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951E912D-AB1D-4689-9346-7F766409CF9D}" type="pres">
      <dgm:prSet presAssocID="{8B095D19-7923-4E92-B5C1-85E27A38704B}" presName="pyramid" presStyleLbl="node1" presStyleIdx="0" presStyleCnt="1"/>
      <dgm:spPr>
        <a:solidFill>
          <a:schemeClr val="accent2"/>
        </a:solidFill>
      </dgm:spPr>
    </dgm:pt>
    <dgm:pt modelId="{5A18617C-96C1-4846-AD71-BDE7759B2401}" type="pres">
      <dgm:prSet presAssocID="{8B095D19-7923-4E92-B5C1-85E27A38704B}" presName="theList" presStyleCnt="0"/>
      <dgm:spPr/>
    </dgm:pt>
    <dgm:pt modelId="{B79FD22B-6F17-42B6-AFC2-09797DF55F06}" type="pres">
      <dgm:prSet presAssocID="{FE60038E-69DB-4713-8A93-C8A4487F4957}" presName="aNode" presStyleLbl="fgAcc1" presStyleIdx="0" presStyleCnt="1" custScaleX="374197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0790575-A8E6-4B3D-A9AD-15E39EA73BAA}" type="pres">
      <dgm:prSet presAssocID="{FE60038E-69DB-4713-8A93-C8A4487F4957}" presName="aSpace" presStyleCnt="0"/>
      <dgm:spPr/>
    </dgm:pt>
  </dgm:ptLst>
  <dgm:cxnLst>
    <dgm:cxn modelId="{9DBF9EB4-896A-43D9-B63F-66D461875209}" type="presOf" srcId="{8B095D19-7923-4E92-B5C1-85E27A38704B}" destId="{A3840E6C-5D63-4889-AA7C-64FA00C43D3A}" srcOrd="0" destOrd="0" presId="urn:microsoft.com/office/officeart/2005/8/layout/pyramid2"/>
    <dgm:cxn modelId="{4A9AFEE3-5A25-4B77-A5D5-55875ECD562C}" srcId="{8B095D19-7923-4E92-B5C1-85E27A38704B}" destId="{FE60038E-69DB-4713-8A93-C8A4487F4957}" srcOrd="0" destOrd="0" parTransId="{725F0399-1DC5-44FD-B99C-CCA2E832907E}" sibTransId="{DA28DEAB-0406-4835-8196-9AA5D184BDA9}"/>
    <dgm:cxn modelId="{658CD1CE-F808-4E2F-85D3-CAC1E1E83976}" type="presOf" srcId="{FE60038E-69DB-4713-8A93-C8A4487F4957}" destId="{B79FD22B-6F17-42B6-AFC2-09797DF55F06}" srcOrd="0" destOrd="0" presId="urn:microsoft.com/office/officeart/2005/8/layout/pyramid2"/>
    <dgm:cxn modelId="{60AFE5BC-BA64-4966-88AA-AEE8DFDFDF5F}" type="presParOf" srcId="{A3840E6C-5D63-4889-AA7C-64FA00C43D3A}" destId="{951E912D-AB1D-4689-9346-7F766409CF9D}" srcOrd="0" destOrd="0" presId="urn:microsoft.com/office/officeart/2005/8/layout/pyramid2"/>
    <dgm:cxn modelId="{E8E6F740-8C2C-4B87-BB7D-2180699C6FA1}" type="presParOf" srcId="{A3840E6C-5D63-4889-AA7C-64FA00C43D3A}" destId="{5A18617C-96C1-4846-AD71-BDE7759B2401}" srcOrd="1" destOrd="0" presId="urn:microsoft.com/office/officeart/2005/8/layout/pyramid2"/>
    <dgm:cxn modelId="{07B2CB1D-5EDB-411D-AA56-FDD8B4A6C62B}" type="presParOf" srcId="{5A18617C-96C1-4846-AD71-BDE7759B2401}" destId="{B79FD22B-6F17-42B6-AFC2-09797DF55F06}" srcOrd="0" destOrd="0" presId="urn:microsoft.com/office/officeart/2005/8/layout/pyramid2"/>
    <dgm:cxn modelId="{32BE15D4-3C83-4EAE-A8A0-BF46EAB57D55}" type="presParOf" srcId="{5A18617C-96C1-4846-AD71-BDE7759B2401}" destId="{D0790575-A8E6-4B3D-A9AD-15E39EA73BAA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9C5787-5898-4057-9BB6-3E238685F46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B26DFFC-33E9-4900-B59B-62F46827DCF0}">
      <dgm:prSet/>
      <dgm:spPr/>
      <dgm:t>
        <a:bodyPr/>
        <a:lstStyle/>
        <a:p>
          <a:pPr rtl="0"/>
          <a:r>
            <a:rPr lang="es-CO" dirty="0" smtClean="0"/>
            <a:t>Pero ¿cuál fue la conducta de los siervos de Dios en siglos pasados? Cuando los discípulos predicaron a Cristo y Cristo crucificado, después de su resurrección, las autoridades les ordenaron que no hablasen ni enseñasen en el nombre de Jesús. "</a:t>
          </a:r>
          <a:r>
            <a:rPr lang="es-CO" b="1" dirty="0" smtClean="0"/>
            <a:t>Entonces Pedro y Juan, respondiendo, les dijeron: Juzgad si es justo delante de Dios obedecer antes a vosotros que a Dios: porque no podemos dejar de decir lo que hemos visto y oído.</a:t>
          </a:r>
          <a:r>
            <a:rPr lang="es-CO" dirty="0" smtClean="0"/>
            <a:t>" </a:t>
          </a:r>
          <a:r>
            <a:rPr lang="es-CO" b="1" u="sng" dirty="0" smtClean="0"/>
            <a:t>(Hechos. 4: 19, 20.) </a:t>
          </a:r>
          <a:endParaRPr lang="es-CO" b="1" u="sng" dirty="0"/>
        </a:p>
      </dgm:t>
    </dgm:pt>
    <dgm:pt modelId="{82190EE3-CF29-49D8-9874-16833563BC62}" type="parTrans" cxnId="{6D1BB0C8-8AE1-46D3-AB21-17709C318011}">
      <dgm:prSet/>
      <dgm:spPr/>
      <dgm:t>
        <a:bodyPr/>
        <a:lstStyle/>
        <a:p>
          <a:endParaRPr lang="es-CO"/>
        </a:p>
      </dgm:t>
    </dgm:pt>
    <dgm:pt modelId="{7B7EADFA-A4D5-4E9F-9757-49C26A8F244F}" type="sibTrans" cxnId="{6D1BB0C8-8AE1-46D3-AB21-17709C318011}">
      <dgm:prSet/>
      <dgm:spPr/>
      <dgm:t>
        <a:bodyPr/>
        <a:lstStyle/>
        <a:p>
          <a:endParaRPr lang="es-CO"/>
        </a:p>
      </dgm:t>
    </dgm:pt>
    <dgm:pt modelId="{46B2C841-A5B5-4A45-B08C-C9DED60BE0A0}" type="pres">
      <dgm:prSet presAssocID="{C09C5787-5898-4057-9BB6-3E238685F46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2D165A02-EAED-4C7B-960A-FD7F0B00F517}" type="pres">
      <dgm:prSet presAssocID="{9B26DFFC-33E9-4900-B59B-62F46827DCF0}" presName="composite" presStyleCnt="0"/>
      <dgm:spPr/>
    </dgm:pt>
    <dgm:pt modelId="{16591D6C-1BDC-4239-BE2D-46457D93EC1A}" type="pres">
      <dgm:prSet presAssocID="{9B26DFFC-33E9-4900-B59B-62F46827DCF0}" presName="imgShp" presStyleLbl="fgImgPlace1" presStyleIdx="0" presStyleCnt="1" custScaleX="43855" custLinFactNeighborX="-34026" custLinFactNeighborY="-2778"/>
      <dgm:spPr/>
    </dgm:pt>
    <dgm:pt modelId="{EC3DEECB-ED4C-4CBD-ABAC-C6EE4778EFBE}" type="pres">
      <dgm:prSet presAssocID="{9B26DFFC-33E9-4900-B59B-62F46827DCF0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DA063420-F338-4B4C-94F3-85A1570E40CF}" type="presOf" srcId="{9B26DFFC-33E9-4900-B59B-62F46827DCF0}" destId="{EC3DEECB-ED4C-4CBD-ABAC-C6EE4778EFBE}" srcOrd="0" destOrd="0" presId="urn:microsoft.com/office/officeart/2005/8/layout/vList3"/>
    <dgm:cxn modelId="{29D067C5-81BD-4B1D-BE58-FBFD31BD35D7}" type="presOf" srcId="{C09C5787-5898-4057-9BB6-3E238685F46B}" destId="{46B2C841-A5B5-4A45-B08C-C9DED60BE0A0}" srcOrd="0" destOrd="0" presId="urn:microsoft.com/office/officeart/2005/8/layout/vList3"/>
    <dgm:cxn modelId="{6D1BB0C8-8AE1-46D3-AB21-17709C318011}" srcId="{C09C5787-5898-4057-9BB6-3E238685F46B}" destId="{9B26DFFC-33E9-4900-B59B-62F46827DCF0}" srcOrd="0" destOrd="0" parTransId="{82190EE3-CF29-49D8-9874-16833563BC62}" sibTransId="{7B7EADFA-A4D5-4E9F-9757-49C26A8F244F}"/>
    <dgm:cxn modelId="{0A942CA3-CCF6-448C-BF24-2E04C0D0A722}" type="presParOf" srcId="{46B2C841-A5B5-4A45-B08C-C9DED60BE0A0}" destId="{2D165A02-EAED-4C7B-960A-FD7F0B00F517}" srcOrd="0" destOrd="0" presId="urn:microsoft.com/office/officeart/2005/8/layout/vList3"/>
    <dgm:cxn modelId="{4A1B7169-0A15-464E-A936-B9A006CA7BA6}" type="presParOf" srcId="{2D165A02-EAED-4C7B-960A-FD7F0B00F517}" destId="{16591D6C-1BDC-4239-BE2D-46457D93EC1A}" srcOrd="0" destOrd="0" presId="urn:microsoft.com/office/officeart/2005/8/layout/vList3"/>
    <dgm:cxn modelId="{0BC8A62F-61E5-499B-840A-F88247A8A969}" type="presParOf" srcId="{2D165A02-EAED-4C7B-960A-FD7F0B00F517}" destId="{EC3DEECB-ED4C-4CBD-ABAC-C6EE4778EFB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16B54D-D590-4A72-80BD-DE32594108E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O"/>
        </a:p>
      </dgm:t>
    </dgm:pt>
    <dgm:pt modelId="{C5903E5F-28EC-49FA-911F-408E10F0CA3D}">
      <dgm:prSet/>
      <dgm:spPr/>
      <dgm:t>
        <a:bodyPr/>
        <a:lstStyle/>
        <a:p>
          <a:pPr rtl="0"/>
          <a:r>
            <a:rPr lang="es-CO" dirty="0" smtClean="0"/>
            <a:t>Continuaron predicando las buenas nuevas de la salvación por Cristo; y el poder de Dios dio testimonio al mensaje. Los enfermos eran sanados, y miles eran añadidos a la iglesia. "Entonces levantándose el príncipe de los sacerdotes, y todos los que estaban con él, que es la secta de los Saduceos, se llenaron de celo; y echaron mano a los apóstoles, y pusiéronlos en la cárcel pública." </a:t>
          </a:r>
          <a:r>
            <a:rPr lang="es-CO" dirty="0" smtClean="0">
              <a:solidFill>
                <a:srgbClr val="FF0000"/>
              </a:solidFill>
            </a:rPr>
            <a:t>(Hechos. 5: 17, 18.)</a:t>
          </a:r>
          <a:endParaRPr lang="es-CO" dirty="0">
            <a:solidFill>
              <a:srgbClr val="FF0000"/>
            </a:solidFill>
          </a:endParaRPr>
        </a:p>
      </dgm:t>
    </dgm:pt>
    <dgm:pt modelId="{5D999128-0062-447E-B0E1-49B8D3B7F407}" type="parTrans" cxnId="{915FE005-971F-4BB0-80B6-E1F732ECC428}">
      <dgm:prSet/>
      <dgm:spPr/>
      <dgm:t>
        <a:bodyPr/>
        <a:lstStyle/>
        <a:p>
          <a:endParaRPr lang="es-CO"/>
        </a:p>
      </dgm:t>
    </dgm:pt>
    <dgm:pt modelId="{7E5F9921-E982-4CA6-8192-EE3FDF8F6180}" type="sibTrans" cxnId="{915FE005-971F-4BB0-80B6-E1F732ECC428}">
      <dgm:prSet/>
      <dgm:spPr/>
      <dgm:t>
        <a:bodyPr/>
        <a:lstStyle/>
        <a:p>
          <a:endParaRPr lang="es-CO"/>
        </a:p>
      </dgm:t>
    </dgm:pt>
    <dgm:pt modelId="{B0DA8DC3-DF19-4C8B-8C82-2F4DDEDC8D7E}" type="pres">
      <dgm:prSet presAssocID="{5E16B54D-D590-4A72-80BD-DE32594108E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F6FE4FCD-21B4-4CBE-AA37-EC2CED22AFE7}" type="pres">
      <dgm:prSet presAssocID="{C5903E5F-28EC-49FA-911F-408E10F0CA3D}" presName="circle1" presStyleLbl="node1" presStyleIdx="0" presStyleCnt="1"/>
      <dgm:spPr/>
    </dgm:pt>
    <dgm:pt modelId="{524D25FB-906C-436B-9099-F6368B6EC908}" type="pres">
      <dgm:prSet presAssocID="{C5903E5F-28EC-49FA-911F-408E10F0CA3D}" presName="space" presStyleCnt="0"/>
      <dgm:spPr/>
    </dgm:pt>
    <dgm:pt modelId="{217F05C9-297D-4BF9-99D4-E254A9629E56}" type="pres">
      <dgm:prSet presAssocID="{C5903E5F-28EC-49FA-911F-408E10F0CA3D}" presName="rect1" presStyleLbl="alignAcc1" presStyleIdx="0" presStyleCnt="1"/>
      <dgm:spPr/>
      <dgm:t>
        <a:bodyPr/>
        <a:lstStyle/>
        <a:p>
          <a:endParaRPr lang="es-CO"/>
        </a:p>
      </dgm:t>
    </dgm:pt>
    <dgm:pt modelId="{8A13DEC0-73C9-4807-8428-6F93FD46C704}" type="pres">
      <dgm:prSet presAssocID="{C5903E5F-28EC-49FA-911F-408E10F0CA3D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167C7632-A444-4C04-91F4-F05C54BA7709}" type="presOf" srcId="{5E16B54D-D590-4A72-80BD-DE32594108E7}" destId="{B0DA8DC3-DF19-4C8B-8C82-2F4DDEDC8D7E}" srcOrd="0" destOrd="0" presId="urn:microsoft.com/office/officeart/2005/8/layout/target3"/>
    <dgm:cxn modelId="{5C23B81B-E568-4951-B737-0F67667935BB}" type="presOf" srcId="{C5903E5F-28EC-49FA-911F-408E10F0CA3D}" destId="{217F05C9-297D-4BF9-99D4-E254A9629E56}" srcOrd="0" destOrd="0" presId="urn:microsoft.com/office/officeart/2005/8/layout/target3"/>
    <dgm:cxn modelId="{CA808F9C-A238-4DD3-8B64-CBCDB93DA949}" type="presOf" srcId="{C5903E5F-28EC-49FA-911F-408E10F0CA3D}" destId="{8A13DEC0-73C9-4807-8428-6F93FD46C704}" srcOrd="1" destOrd="0" presId="urn:microsoft.com/office/officeart/2005/8/layout/target3"/>
    <dgm:cxn modelId="{915FE005-971F-4BB0-80B6-E1F732ECC428}" srcId="{5E16B54D-D590-4A72-80BD-DE32594108E7}" destId="{C5903E5F-28EC-49FA-911F-408E10F0CA3D}" srcOrd="0" destOrd="0" parTransId="{5D999128-0062-447E-B0E1-49B8D3B7F407}" sibTransId="{7E5F9921-E982-4CA6-8192-EE3FDF8F6180}"/>
    <dgm:cxn modelId="{8517D7A9-F7A7-4B49-ABF0-6BFD908B4796}" type="presParOf" srcId="{B0DA8DC3-DF19-4C8B-8C82-2F4DDEDC8D7E}" destId="{F6FE4FCD-21B4-4CBE-AA37-EC2CED22AFE7}" srcOrd="0" destOrd="0" presId="urn:microsoft.com/office/officeart/2005/8/layout/target3"/>
    <dgm:cxn modelId="{86A20173-B7D8-4E03-8B8A-307A6F9B39DC}" type="presParOf" srcId="{B0DA8DC3-DF19-4C8B-8C82-2F4DDEDC8D7E}" destId="{524D25FB-906C-436B-9099-F6368B6EC908}" srcOrd="1" destOrd="0" presId="urn:microsoft.com/office/officeart/2005/8/layout/target3"/>
    <dgm:cxn modelId="{75B058D1-5C4F-47E2-A2C4-AA7C9B2CCB48}" type="presParOf" srcId="{B0DA8DC3-DF19-4C8B-8C82-2F4DDEDC8D7E}" destId="{217F05C9-297D-4BF9-99D4-E254A9629E56}" srcOrd="2" destOrd="0" presId="urn:microsoft.com/office/officeart/2005/8/layout/target3"/>
    <dgm:cxn modelId="{BDDD6778-5354-4AA2-8AC7-2F433BBA852F}" type="presParOf" srcId="{B0DA8DC3-DF19-4C8B-8C82-2F4DDEDC8D7E}" destId="{8A13DEC0-73C9-4807-8428-6F93FD46C70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1E912D-AB1D-4689-9346-7F766409CF9D}">
      <dsp:nvSpPr>
        <dsp:cNvPr id="0" name=""/>
        <dsp:cNvSpPr/>
      </dsp:nvSpPr>
      <dsp:spPr>
        <a:xfrm>
          <a:off x="1431896" y="0"/>
          <a:ext cx="3108543" cy="3108543"/>
        </a:xfrm>
        <a:prstGeom prst="triangl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9FD22B-6F17-42B6-AFC2-09797DF55F06}">
      <dsp:nvSpPr>
        <dsp:cNvPr id="0" name=""/>
        <dsp:cNvSpPr/>
      </dsp:nvSpPr>
      <dsp:spPr>
        <a:xfrm>
          <a:off x="216019" y="311157"/>
          <a:ext cx="7560848" cy="220997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/>
            <a:t>En esta situación, los métodos políticos del mundo recomendarían que se cumplan exteriormente las leyes del país, por amor a la paz y la armonía. Y hasta habrá quienes recomiendan una conducta tal basados en este pasaje: "Toda alma se someta a las potestades superiores; . . . y las que son, de Dios son ordenadas." </a:t>
          </a:r>
          <a:r>
            <a:rPr lang="es-CO" sz="2100" kern="1200" dirty="0" smtClean="0">
              <a:solidFill>
                <a:srgbClr val="FF0000"/>
              </a:solidFill>
            </a:rPr>
            <a:t>(Rom. 13:1.)</a:t>
          </a:r>
          <a:endParaRPr lang="es-CO" sz="2100" kern="1200" dirty="0">
            <a:solidFill>
              <a:srgbClr val="FF0000"/>
            </a:solidFill>
          </a:endParaRPr>
        </a:p>
      </dsp:txBody>
      <dsp:txXfrm>
        <a:off x="323901" y="419039"/>
        <a:ext cx="7345084" cy="19942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3DEECB-ED4C-4CBD-ABAC-C6EE4778EFBE}">
      <dsp:nvSpPr>
        <dsp:cNvPr id="0" name=""/>
        <dsp:cNvSpPr/>
      </dsp:nvSpPr>
      <dsp:spPr>
        <a:xfrm rot="10800000">
          <a:off x="-1" y="1265"/>
          <a:ext cx="8507291" cy="25897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2011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Pero ¿cuál fue la conducta de los siervos de Dios en siglos pasados? Cuando los discípulos predicaron a Cristo y Cristo crucificado, después de su resurrección, las autoridades les ordenaron que no hablasen ni enseñasen en el nombre de Jesús. "</a:t>
          </a:r>
          <a:r>
            <a:rPr lang="es-CO" sz="2000" b="1" kern="1200" dirty="0" smtClean="0"/>
            <a:t>Entonces Pedro y Juan, respondiendo, les dijeron: Juzgad si es justo delante de Dios obedecer antes a vosotros que a Dios: porque no podemos dejar de decir lo que hemos visto y oído.</a:t>
          </a:r>
          <a:r>
            <a:rPr lang="es-CO" sz="2000" kern="1200" dirty="0" smtClean="0"/>
            <a:t>" </a:t>
          </a:r>
          <a:r>
            <a:rPr lang="es-CO" sz="2000" b="1" u="sng" kern="1200" dirty="0" smtClean="0"/>
            <a:t>(Hechos. 4: 19, 20.) </a:t>
          </a:r>
          <a:endParaRPr lang="es-CO" sz="2000" b="1" u="sng" kern="1200" dirty="0"/>
        </a:p>
      </dsp:txBody>
      <dsp:txXfrm rot="10800000">
        <a:off x="647438" y="1265"/>
        <a:ext cx="7859852" cy="2589756"/>
      </dsp:txXfrm>
    </dsp:sp>
    <dsp:sp modelId="{16591D6C-1BDC-4239-BE2D-46457D93EC1A}">
      <dsp:nvSpPr>
        <dsp:cNvPr id="0" name=""/>
        <dsp:cNvSpPr/>
      </dsp:nvSpPr>
      <dsp:spPr>
        <a:xfrm>
          <a:off x="0" y="0"/>
          <a:ext cx="1135737" cy="258975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E4FCD-21B4-4CBE-AA37-EC2CED22AFE7}">
      <dsp:nvSpPr>
        <dsp:cNvPr id="0" name=""/>
        <dsp:cNvSpPr/>
      </dsp:nvSpPr>
      <dsp:spPr>
        <a:xfrm>
          <a:off x="0" y="0"/>
          <a:ext cx="2629456" cy="2629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7F05C9-297D-4BF9-99D4-E254A9629E56}">
      <dsp:nvSpPr>
        <dsp:cNvPr id="0" name=""/>
        <dsp:cNvSpPr/>
      </dsp:nvSpPr>
      <dsp:spPr>
        <a:xfrm>
          <a:off x="1314728" y="0"/>
          <a:ext cx="7182216" cy="2629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200" kern="1200" dirty="0" smtClean="0"/>
            <a:t>Continuaron predicando las buenas nuevas de la salvación por Cristo; y el poder de Dios dio testimonio al mensaje. Los enfermos eran sanados, y miles eran añadidos a la iglesia. "Entonces levantándose el príncipe de los sacerdotes, y todos los que estaban con él, que es la secta de los Saduceos, se llenaron de celo; y echaron mano a los apóstoles, y pusiéronlos en la cárcel pública." </a:t>
          </a:r>
          <a:r>
            <a:rPr lang="es-CO" sz="2200" kern="1200" dirty="0" smtClean="0">
              <a:solidFill>
                <a:srgbClr val="FF0000"/>
              </a:solidFill>
            </a:rPr>
            <a:t>(Hechos. 5: 17, 18.)</a:t>
          </a:r>
          <a:endParaRPr lang="es-CO" sz="2200" kern="1200" dirty="0">
            <a:solidFill>
              <a:srgbClr val="FF0000"/>
            </a:solidFill>
          </a:endParaRPr>
        </a:p>
      </dsp:txBody>
      <dsp:txXfrm>
        <a:off x="1314728" y="0"/>
        <a:ext cx="7182216" cy="26294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es-CO" sz="5400" dirty="0" smtClean="0">
                <a:latin typeface="Bauhaus 93" pitchFamily="82" charset="0"/>
              </a:rPr>
              <a:t>El conflicto inminente</a:t>
            </a:r>
            <a:endParaRPr lang="es-CO" sz="5400" dirty="0">
              <a:latin typeface="Bauhaus 93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6000" dirty="0" smtClean="0">
                <a:latin typeface="Harlow Solid Italic" pitchFamily="82" charset="0"/>
              </a:rPr>
              <a:t>El hermano mayor contra el hermano menor</a:t>
            </a:r>
            <a:endParaRPr lang="es-CO" sz="6000" dirty="0">
              <a:latin typeface="Harlow Solid Italic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16832"/>
            <a:ext cx="396044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903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UNA GRAN crisis aguarda al pueblo de Dios</a:t>
            </a:r>
            <a:r>
              <a:rPr lang="es-CO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 </a:t>
            </a:r>
            <a:r>
              <a:rPr lang="es-CO" b="1" dirty="0">
                <a:solidFill>
                  <a:srgbClr val="FF0000"/>
                </a:solidFill>
              </a:rPr>
              <a:t>Una crisis aguarda al mundo. </a:t>
            </a:r>
            <a:endParaRPr lang="es-CO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La lucha </a:t>
            </a:r>
            <a:r>
              <a:rPr lang="es-CO" b="1" dirty="0">
                <a:solidFill>
                  <a:srgbClr val="FF0000"/>
                </a:solidFill>
              </a:rPr>
              <a:t>más portentosa de todas las edades está por producirse</a:t>
            </a:r>
            <a:r>
              <a:rPr lang="es-CO" dirty="0"/>
              <a:t>. </a:t>
            </a:r>
            <a:endParaRPr lang="es-CO" dirty="0" smtClean="0"/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Acontecimientos que </a:t>
            </a:r>
            <a:r>
              <a:rPr lang="es-CO" dirty="0"/>
              <a:t>durante más de cuarenta años nosotros, basados en la autoridad de </a:t>
            </a:r>
            <a:r>
              <a:rPr lang="es-CO" dirty="0" smtClean="0"/>
              <a:t>la palabra </a:t>
            </a:r>
            <a:r>
              <a:rPr lang="es-CO" dirty="0"/>
              <a:t>profética, hemos declarado inminentes, se están cumpliendo </a:t>
            </a:r>
            <a:r>
              <a:rPr lang="es-CO" dirty="0" smtClean="0"/>
              <a:t>ante nuestros </a:t>
            </a:r>
            <a:r>
              <a:rPr lang="es-CO" dirty="0"/>
              <a:t>ojos. Ya se ha instado a los legisladores de la nación </a:t>
            </a:r>
            <a:r>
              <a:rPr lang="es-CO" dirty="0" smtClean="0"/>
              <a:t>(Estados Unidos) a </a:t>
            </a:r>
            <a:r>
              <a:rPr lang="es-CO" dirty="0"/>
              <a:t>estudiar </a:t>
            </a:r>
            <a:r>
              <a:rPr lang="es-CO" dirty="0" smtClean="0"/>
              <a:t>la cuestión </a:t>
            </a:r>
            <a:r>
              <a:rPr lang="es-CO" dirty="0"/>
              <a:t>de una enmienda de la constitución para restringir la libertad </a:t>
            </a:r>
            <a:r>
              <a:rPr lang="es-CO" dirty="0" smtClean="0"/>
              <a:t>de conciencia</a:t>
            </a:r>
            <a:r>
              <a:rPr lang="es-CO" dirty="0"/>
              <a:t>. Ha llegado a ser de interés e importancia nacional la cuestión </a:t>
            </a:r>
            <a:r>
              <a:rPr lang="es-CO" dirty="0" smtClean="0"/>
              <a:t>de imponer </a:t>
            </a:r>
            <a:r>
              <a:rPr lang="es-CO" dirty="0"/>
              <a:t>la observancia del domingo. Bien sabemos cuál será el resultado de </a:t>
            </a:r>
            <a:r>
              <a:rPr lang="es-CO" dirty="0" smtClean="0"/>
              <a:t>este movimiento.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dirty="0"/>
              <a:t>¿Estamos listos para la crisis?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¿</a:t>
            </a:r>
            <a:r>
              <a:rPr lang="es-CO" b="1" dirty="0"/>
              <a:t>Hemos cumplido fielmente el </a:t>
            </a:r>
            <a:r>
              <a:rPr lang="es-CO" b="1" dirty="0" smtClean="0"/>
              <a:t>deber que </a:t>
            </a:r>
            <a:r>
              <a:rPr lang="es-CO" b="1" dirty="0"/>
              <a:t>Dios nos ha confiado, de advertir al pueblo acerca del peligro que le espera?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Son muchos los que, aun entre los empeñados en este movimiento para </a:t>
            </a:r>
            <a:r>
              <a:rPr lang="es-CO" b="1" dirty="0" smtClean="0">
                <a:solidFill>
                  <a:srgbClr val="FF0000"/>
                </a:solidFill>
              </a:rPr>
              <a:t>imponer el </a:t>
            </a:r>
            <a:r>
              <a:rPr lang="es-CO" b="1" dirty="0">
                <a:solidFill>
                  <a:srgbClr val="FF0000"/>
                </a:solidFill>
              </a:rPr>
              <a:t>domingo, están ciegos en cuanto a los resultados que seguirán a esta acción</a:t>
            </a:r>
            <a:r>
              <a:rPr lang="es-CO" b="1" dirty="0" smtClean="0">
                <a:solidFill>
                  <a:srgbClr val="FF0000"/>
                </a:solidFill>
              </a:rPr>
              <a:t>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49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No ven que están atentando directamente contra la libertad religiosa.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Son muchos los </a:t>
            </a:r>
            <a:r>
              <a:rPr lang="es-CO" dirty="0"/>
              <a:t>que nunca han comprendido las obligaciones que impone el día de </a:t>
            </a:r>
            <a:r>
              <a:rPr lang="es-CO" dirty="0" smtClean="0"/>
              <a:t>reposo bíblico (sábado) ni </a:t>
            </a:r>
            <a:r>
              <a:rPr lang="es-CO" dirty="0"/>
              <a:t>el fundamento falso sobre el cual descansa la institución del domingo.</a:t>
            </a:r>
          </a:p>
          <a:p>
            <a:pPr marL="0" indent="0">
              <a:buNone/>
            </a:pPr>
            <a:r>
              <a:rPr lang="es-CO" dirty="0"/>
              <a:t>Cualquier movimiento en favor de la legislación religiosa, es realmente </a:t>
            </a:r>
            <a:r>
              <a:rPr lang="es-CO" dirty="0" smtClean="0"/>
              <a:t>una concesión </a:t>
            </a:r>
            <a:r>
              <a:rPr lang="es-CO" dirty="0"/>
              <a:t>al papado, que durante tantos siglos ha guerreado </a:t>
            </a:r>
            <a:r>
              <a:rPr lang="es-CO" dirty="0" smtClean="0"/>
              <a:t>constantemente contra </a:t>
            </a:r>
            <a:r>
              <a:rPr lang="es-CO" dirty="0"/>
              <a:t>la libertad de conciencia. La observancia del domingo, debe su </a:t>
            </a:r>
            <a:r>
              <a:rPr lang="es-CO" dirty="0" smtClean="0"/>
              <a:t>existencia como </a:t>
            </a:r>
            <a:r>
              <a:rPr lang="es-CO" dirty="0"/>
              <a:t>supuesta institución cristiana al "</a:t>
            </a:r>
            <a:r>
              <a:rPr lang="es-CO" b="1" dirty="0">
                <a:latin typeface="Agency FB" pitchFamily="34" charset="0"/>
              </a:rPr>
              <a:t>misterio de iniquidad</a:t>
            </a:r>
            <a:r>
              <a:rPr lang="es-CO" dirty="0"/>
              <a:t>;" y su imposición </a:t>
            </a:r>
            <a:r>
              <a:rPr lang="es-CO" dirty="0" smtClean="0"/>
              <a:t>será un </a:t>
            </a:r>
            <a:r>
              <a:rPr lang="es-CO" dirty="0"/>
              <a:t>reconocimiento virtual de los principios que constituyen la misma piedra </a:t>
            </a:r>
            <a:r>
              <a:rPr lang="es-CO" dirty="0" smtClean="0"/>
              <a:t>angular del </a:t>
            </a:r>
            <a:r>
              <a:rPr lang="es-CO" dirty="0"/>
              <a:t>romanismo.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Cuando </a:t>
            </a:r>
            <a:r>
              <a:rPr lang="es-CO" dirty="0">
                <a:solidFill>
                  <a:srgbClr val="FF0000"/>
                </a:solidFill>
              </a:rPr>
              <a:t>nuestra nación abjure </a:t>
            </a:r>
            <a:r>
              <a:rPr lang="es-CO" dirty="0" smtClean="0">
                <a:solidFill>
                  <a:srgbClr val="FF0000"/>
                </a:solidFill>
              </a:rPr>
              <a:t>de </a:t>
            </a:r>
            <a:r>
              <a:rPr lang="es-CO" dirty="0">
                <a:solidFill>
                  <a:srgbClr val="FF0000"/>
                </a:solidFill>
              </a:rPr>
              <a:t>tal manera los principios </a:t>
            </a:r>
            <a:r>
              <a:rPr lang="es-CO" dirty="0" smtClean="0">
                <a:solidFill>
                  <a:srgbClr val="FF0000"/>
                </a:solidFill>
              </a:rPr>
              <a:t>de su </a:t>
            </a:r>
            <a:r>
              <a:rPr lang="es-CO" dirty="0">
                <a:solidFill>
                  <a:srgbClr val="FF0000"/>
                </a:solidFill>
              </a:rPr>
              <a:t>gobierno que promulgue una ley dominical, en este acto el protestantismo </a:t>
            </a:r>
            <a:r>
              <a:rPr lang="es-CO" dirty="0" smtClean="0">
                <a:solidFill>
                  <a:srgbClr val="FF0000"/>
                </a:solidFill>
              </a:rPr>
              <a:t>dará la </a:t>
            </a:r>
            <a:r>
              <a:rPr lang="es-CO" dirty="0">
                <a:solidFill>
                  <a:srgbClr val="FF0000"/>
                </a:solidFill>
              </a:rPr>
              <a:t>mano al papismo; y con ello recobrará vida la tiranía que durante largo </a:t>
            </a:r>
            <a:r>
              <a:rPr lang="es-CO" dirty="0" smtClean="0">
                <a:solidFill>
                  <a:srgbClr val="FF0000"/>
                </a:solidFill>
              </a:rPr>
              <a:t>tiempo ha </a:t>
            </a:r>
            <a:r>
              <a:rPr lang="es-CO" dirty="0">
                <a:solidFill>
                  <a:srgbClr val="FF0000"/>
                </a:solidFill>
              </a:rPr>
              <a:t>estado aguardando ávidamente su oportunidad de resurgir en </a:t>
            </a:r>
            <a:r>
              <a:rPr lang="es-CO" dirty="0" smtClean="0">
                <a:solidFill>
                  <a:srgbClr val="FF0000"/>
                </a:solidFill>
              </a:rPr>
              <a:t>activo despotismo</a:t>
            </a:r>
            <a:r>
              <a:rPr lang="es-CO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543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55272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5100" b="1" u="sng" dirty="0"/>
              <a:t>Males de la legislación religiosa</a:t>
            </a:r>
          </a:p>
          <a:p>
            <a:pPr marL="0" indent="0">
              <a:buNone/>
            </a:pPr>
            <a:r>
              <a:rPr lang="es-CO" dirty="0"/>
              <a:t>Al ejercer el poder de la legislación religiosa, el movimiento llamado </a:t>
            </a:r>
            <a:r>
              <a:rPr lang="es-CO" b="1" u="sng" dirty="0" smtClean="0"/>
              <a:t>Reforma Nacional </a:t>
            </a:r>
            <a:r>
              <a:rPr lang="es-CO" dirty="0"/>
              <a:t>manifestará, cuando esté plenamente desarrollado la misma </a:t>
            </a:r>
            <a:r>
              <a:rPr lang="es-CO" dirty="0" smtClean="0"/>
              <a:t>intolerancia y </a:t>
            </a:r>
            <a:r>
              <a:rPr lang="es-CO" dirty="0"/>
              <a:t>opresión que prevalecieron en siglos pasados.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Los </a:t>
            </a:r>
            <a:r>
              <a:rPr lang="es-CO" dirty="0"/>
              <a:t>concilios humanos </a:t>
            </a:r>
            <a:r>
              <a:rPr lang="es-CO" dirty="0" smtClean="0"/>
              <a:t>asumieron entonces </a:t>
            </a:r>
            <a:r>
              <a:rPr lang="es-CO" dirty="0"/>
              <a:t>las prerrogativas de la Divinidad y aplastaron bajo su poder despótico </a:t>
            </a:r>
            <a:r>
              <a:rPr lang="es-CO" dirty="0" smtClean="0"/>
              <a:t>la libertad </a:t>
            </a:r>
            <a:r>
              <a:rPr lang="es-CO" dirty="0"/>
              <a:t>de conciencia; a ello siguieron el </a:t>
            </a:r>
            <a:r>
              <a:rPr lang="es-CO" b="1" u="sng" dirty="0"/>
              <a:t>encarcelamiento, el destierro y la </a:t>
            </a:r>
            <a:r>
              <a:rPr lang="es-CO" b="1" u="sng" dirty="0" smtClean="0"/>
              <a:t>muerte de </a:t>
            </a:r>
            <a:r>
              <a:rPr lang="es-CO" b="1" u="sng" dirty="0"/>
              <a:t>los que se oponían a sus dictados</a:t>
            </a:r>
            <a:r>
              <a:rPr lang="es-CO" b="1" dirty="0"/>
              <a:t>. </a:t>
            </a:r>
            <a:endParaRPr lang="es-CO" b="1" dirty="0" smtClean="0"/>
          </a:p>
          <a:p>
            <a:pPr marL="0" indent="0">
              <a:buNone/>
            </a:pPr>
            <a:r>
              <a:rPr lang="es-CO" dirty="0" smtClean="0"/>
              <a:t>Si </a:t>
            </a:r>
            <a:r>
              <a:rPr lang="es-CO" dirty="0"/>
              <a:t>por la legislación el papismo y </a:t>
            </a:r>
            <a:r>
              <a:rPr lang="es-CO" dirty="0" smtClean="0"/>
              <a:t>sus principios </a:t>
            </a:r>
            <a:r>
              <a:rPr lang="es-CO" dirty="0"/>
              <a:t>vuelven a tener poder, se volverán a encender los fuegos de </a:t>
            </a:r>
            <a:r>
              <a:rPr lang="es-CO" dirty="0" smtClean="0"/>
              <a:t>la persecución </a:t>
            </a:r>
            <a:r>
              <a:rPr lang="es-CO" dirty="0"/>
              <a:t>contra aquellos que no sacrifiquen su conciencia y la verdad </a:t>
            </a:r>
            <a:r>
              <a:rPr lang="es-CO" dirty="0" smtClean="0"/>
              <a:t>en deferencia </a:t>
            </a:r>
            <a:r>
              <a:rPr lang="es-CO" dirty="0"/>
              <a:t>a los errores populares. </a:t>
            </a:r>
            <a:endParaRPr lang="es-CO" dirty="0" smtClean="0"/>
          </a:p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Este </a:t>
            </a:r>
            <a:r>
              <a:rPr lang="es-CO" b="1" u="sng" dirty="0">
                <a:solidFill>
                  <a:srgbClr val="FF0000"/>
                </a:solidFill>
              </a:rPr>
              <a:t>mal está a punto de </a:t>
            </a:r>
            <a:r>
              <a:rPr lang="es-CO" b="1" u="sng" dirty="0" smtClean="0">
                <a:solidFill>
                  <a:srgbClr val="FF0000"/>
                </a:solidFill>
              </a:rPr>
              <a:t>prod</a:t>
            </a:r>
            <a:r>
              <a:rPr lang="es-CO" b="1" dirty="0" smtClean="0">
                <a:solidFill>
                  <a:srgbClr val="FF0000"/>
                </a:solidFill>
              </a:rPr>
              <a:t>ucirse</a:t>
            </a:r>
            <a:r>
              <a:rPr lang="es-CO" dirty="0" smtClean="0">
                <a:solidFill>
                  <a:srgbClr val="FF0000"/>
                </a:solidFill>
              </a:rPr>
              <a:t>. Cuando </a:t>
            </a:r>
            <a:r>
              <a:rPr lang="es-CO" dirty="0">
                <a:solidFill>
                  <a:srgbClr val="FF0000"/>
                </a:solidFill>
              </a:rPr>
              <a:t>Dios nos ha dado una luz que revela los peligros que nos esperan, ¿</a:t>
            </a:r>
            <a:r>
              <a:rPr lang="es-CO" dirty="0" smtClean="0">
                <a:solidFill>
                  <a:srgbClr val="FF0000"/>
                </a:solidFill>
              </a:rPr>
              <a:t>cómo podemos </a:t>
            </a:r>
            <a:r>
              <a:rPr lang="es-CO" dirty="0">
                <a:solidFill>
                  <a:srgbClr val="FF0000"/>
                </a:solidFill>
              </a:rPr>
              <a:t>ser inocentes a sus ojos si no hacemos todo esfuerzo posible </a:t>
            </a:r>
            <a:r>
              <a:rPr lang="es-CO" dirty="0" smtClean="0">
                <a:solidFill>
                  <a:srgbClr val="FF0000"/>
                </a:solidFill>
              </a:rPr>
              <a:t>para presentarla </a:t>
            </a:r>
            <a:r>
              <a:rPr lang="es-CO" dirty="0">
                <a:solidFill>
                  <a:srgbClr val="FF0000"/>
                </a:solidFill>
              </a:rPr>
              <a:t>a la gente? ¿Podemos permitir que arrostre sin advertencia </a:t>
            </a:r>
            <a:r>
              <a:rPr lang="es-CO" dirty="0" smtClean="0">
                <a:solidFill>
                  <a:srgbClr val="FF0000"/>
                </a:solidFill>
              </a:rPr>
              <a:t>esta tremenda </a:t>
            </a:r>
            <a:r>
              <a:rPr lang="es-CO" dirty="0">
                <a:solidFill>
                  <a:srgbClr val="FF0000"/>
                </a:solidFill>
              </a:rPr>
              <a:t>crisis </a:t>
            </a:r>
            <a:r>
              <a:rPr lang="es-CO" dirty="0" smtClean="0">
                <a:solidFill>
                  <a:srgbClr val="FF0000"/>
                </a:solidFill>
              </a:rPr>
              <a:t>? Note que esto se producirá al finalizar los 6000 años de pecado.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2953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94421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Tenemos </a:t>
            </a:r>
            <a:r>
              <a:rPr lang="es-CO" sz="2800" dirty="0"/>
              <a:t>delante de nosotros la perspectiva de una lucha larga, con riesgo </a:t>
            </a:r>
            <a:r>
              <a:rPr lang="es-CO" sz="2800" dirty="0" smtClean="0"/>
              <a:t>de encarcelamiento</a:t>
            </a:r>
            <a:r>
              <a:rPr lang="es-CO" sz="2800" dirty="0"/>
              <a:t>, pérdida de bienes y aun de la vida misma, para defender la </a:t>
            </a:r>
            <a:r>
              <a:rPr lang="es-CO" sz="2800" dirty="0" smtClean="0"/>
              <a:t>ley de </a:t>
            </a:r>
            <a:r>
              <a:rPr lang="es-CO" sz="2800" dirty="0"/>
              <a:t>Dios, que es anulada por las leyes de los hombres. </a:t>
            </a:r>
            <a:endParaRPr lang="es-CO" sz="2800" dirty="0" smtClean="0"/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1013392582"/>
              </p:ext>
            </p:extLst>
          </p:nvPr>
        </p:nvGraphicFramePr>
        <p:xfrm>
          <a:off x="323528" y="3068960"/>
          <a:ext cx="7992888" cy="3108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23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7254034"/>
              </p:ext>
            </p:extLst>
          </p:nvPr>
        </p:nvGraphicFramePr>
        <p:xfrm>
          <a:off x="457200" y="404664"/>
          <a:ext cx="8507288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2029182605"/>
              </p:ext>
            </p:extLst>
          </p:nvPr>
        </p:nvGraphicFramePr>
        <p:xfrm>
          <a:off x="467544" y="3645024"/>
          <a:ext cx="8496944" cy="2629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14883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/>
              <a:t>Pero el Dios del cielo, el poderoso Gobernante del universo, tomó el asunto en </a:t>
            </a:r>
            <a:r>
              <a:rPr lang="es-CO" dirty="0" smtClean="0"/>
              <a:t>sus manos</a:t>
            </a:r>
            <a:r>
              <a:rPr lang="es-CO" dirty="0"/>
              <a:t>; porque los hombres guerreaban contra su obra. Les mostró </a:t>
            </a:r>
            <a:r>
              <a:rPr lang="es-CO" dirty="0" smtClean="0"/>
              <a:t>claramente que </a:t>
            </a:r>
            <a:r>
              <a:rPr lang="es-CO" dirty="0"/>
              <a:t>hay quien impera sobre los hombres, alguien cuya autoridad debe </a:t>
            </a:r>
            <a:r>
              <a:rPr lang="es-CO" dirty="0" smtClean="0"/>
              <a:t>ser respetada</a:t>
            </a:r>
            <a:r>
              <a:rPr lang="es-CO" dirty="0"/>
              <a:t>. El Señor envió a su ángel de noche a abrir las puertas de la cárcel; </a:t>
            </a:r>
            <a:r>
              <a:rPr lang="es-CO" dirty="0" smtClean="0"/>
              <a:t>y sacó </a:t>
            </a:r>
            <a:r>
              <a:rPr lang="es-CO" dirty="0"/>
              <a:t>a esos hombres a quienes él había ordenado que hiciesen su obra. </a:t>
            </a:r>
            <a:r>
              <a:rPr lang="es-CO" dirty="0" smtClean="0"/>
              <a:t>Los príncipes </a:t>
            </a:r>
            <a:r>
              <a:rPr lang="es-CO" dirty="0"/>
              <a:t>dijeron: </a:t>
            </a:r>
            <a:r>
              <a:rPr lang="es-CO" b="1" dirty="0">
                <a:latin typeface="Agency FB" pitchFamily="34" charset="0"/>
              </a:rPr>
              <a:t>No habléis ni enseñéis "en el nombre de Jesús</a:t>
            </a:r>
            <a:r>
              <a:rPr lang="es-CO" dirty="0"/>
              <a:t>;" pero </a:t>
            </a:r>
            <a:r>
              <a:rPr lang="es-CO" dirty="0" smtClean="0"/>
              <a:t>el mensajero </a:t>
            </a:r>
            <a:r>
              <a:rPr lang="es-CO" dirty="0"/>
              <a:t>celestial enviado por Dios dijo. "</a:t>
            </a:r>
            <a:r>
              <a:rPr lang="es-CO" b="1" dirty="0">
                <a:latin typeface="Agency FB" pitchFamily="34" charset="0"/>
              </a:rPr>
              <a:t>Id, y estando en el templo, hablad </a:t>
            </a:r>
            <a:r>
              <a:rPr lang="es-CO" b="1" dirty="0" smtClean="0">
                <a:latin typeface="Agency FB" pitchFamily="34" charset="0"/>
              </a:rPr>
              <a:t>al pueblo </a:t>
            </a:r>
            <a:r>
              <a:rPr lang="es-CO" b="1" dirty="0">
                <a:latin typeface="Agency FB" pitchFamily="34" charset="0"/>
              </a:rPr>
              <a:t>todas las palabras de esta vida</a:t>
            </a:r>
            <a:r>
              <a:rPr lang="es-CO" dirty="0"/>
              <a:t>."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Hechos. </a:t>
            </a:r>
            <a:r>
              <a:rPr lang="es-CO" dirty="0">
                <a:solidFill>
                  <a:srgbClr val="FF0000"/>
                </a:solidFill>
              </a:rPr>
              <a:t>4: 18; 5: 20.)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Los </a:t>
            </a:r>
            <a:r>
              <a:rPr lang="es-CO" dirty="0">
                <a:solidFill>
                  <a:srgbClr val="FF0000"/>
                </a:solidFill>
              </a:rPr>
              <a:t>que procuran obligar a los hombres a observar una institución del papado </a:t>
            </a:r>
            <a:r>
              <a:rPr lang="es-CO" dirty="0" smtClean="0">
                <a:solidFill>
                  <a:srgbClr val="FF0000"/>
                </a:solidFill>
              </a:rPr>
              <a:t>y pisotear </a:t>
            </a:r>
            <a:r>
              <a:rPr lang="es-CO" dirty="0">
                <a:solidFill>
                  <a:srgbClr val="FF0000"/>
                </a:solidFill>
              </a:rPr>
              <a:t>la autoridad de Dios, están haciendo una obra similar a la de los </a:t>
            </a:r>
            <a:r>
              <a:rPr lang="es-CO" dirty="0" smtClean="0">
                <a:solidFill>
                  <a:srgbClr val="FF0000"/>
                </a:solidFill>
              </a:rPr>
              <a:t>príncipes judíos </a:t>
            </a:r>
            <a:r>
              <a:rPr lang="es-CO" dirty="0">
                <a:solidFill>
                  <a:srgbClr val="FF0000"/>
                </a:solidFill>
              </a:rPr>
              <a:t>en los días de los apóstoles. Cuando las leyes de los </a:t>
            </a:r>
            <a:r>
              <a:rPr lang="es-CO" dirty="0" smtClean="0">
                <a:solidFill>
                  <a:srgbClr val="FF0000"/>
                </a:solidFill>
              </a:rPr>
              <a:t>gobernantes terrenales </a:t>
            </a:r>
            <a:r>
              <a:rPr lang="es-CO" dirty="0">
                <a:solidFill>
                  <a:srgbClr val="FF0000"/>
                </a:solidFill>
              </a:rPr>
              <a:t>se opongan a las leyes del Gobernante supremo del universo, </a:t>
            </a:r>
            <a:r>
              <a:rPr lang="es-CO" dirty="0" smtClean="0">
                <a:solidFill>
                  <a:srgbClr val="FF0000"/>
                </a:solidFill>
              </a:rPr>
              <a:t>entonces le </a:t>
            </a:r>
            <a:r>
              <a:rPr lang="es-CO" dirty="0">
                <a:solidFill>
                  <a:srgbClr val="FF0000"/>
                </a:solidFill>
              </a:rPr>
              <a:t>serán fieles los que son leales súbditos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317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4400" b="1" u="sng" dirty="0"/>
              <a:t>Señales del peligro inminente</a:t>
            </a:r>
          </a:p>
          <a:p>
            <a:pPr marL="0" indent="0">
              <a:buNone/>
            </a:pPr>
            <a:r>
              <a:rPr lang="es-CO" dirty="0"/>
              <a:t>Como pueblo no hemos hecho la obra que Dios nos ha confiado. No </a:t>
            </a:r>
            <a:r>
              <a:rPr lang="es-CO" dirty="0" smtClean="0"/>
              <a:t>estamos listos </a:t>
            </a:r>
            <a:r>
              <a:rPr lang="es-CO" dirty="0"/>
              <a:t>para la crisis que nos impondrá la promulgación de la ley dominical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>
              <a:buNone/>
            </a:pPr>
            <a:r>
              <a:rPr lang="es-CO" dirty="0" smtClean="0"/>
              <a:t>Es deber </a:t>
            </a:r>
            <a:r>
              <a:rPr lang="es-CO" dirty="0"/>
              <a:t>nuestro, mientras vemos las señales de que se acerca el </a:t>
            </a:r>
            <a:r>
              <a:rPr lang="es-CO" dirty="0" smtClean="0"/>
              <a:t>peligro, levantarnos </a:t>
            </a:r>
            <a:r>
              <a:rPr lang="es-CO" dirty="0"/>
              <a:t>y obrar. Nadie se quede sentado en serena expectación del mal,  </a:t>
            </a:r>
            <a:r>
              <a:rPr lang="es-CO" dirty="0" smtClean="0"/>
              <a:t>consolándose </a:t>
            </a:r>
            <a:r>
              <a:rPr lang="es-CO" dirty="0"/>
              <a:t>con la creencia de que esta obra debe ir adelante porque la </a:t>
            </a:r>
            <a:r>
              <a:rPr lang="es-CO" dirty="0" smtClean="0"/>
              <a:t>profecía lo </a:t>
            </a:r>
            <a:r>
              <a:rPr lang="es-CO" dirty="0"/>
              <a:t>ha predicho, y que el Señor protegerá a su pueblo.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No </a:t>
            </a:r>
            <a:r>
              <a:rPr lang="es-CO" dirty="0"/>
              <a:t>estamos haciendo </a:t>
            </a:r>
            <a:r>
              <a:rPr lang="es-CO" dirty="0" smtClean="0"/>
              <a:t>la voluntad </a:t>
            </a:r>
            <a:r>
              <a:rPr lang="es-CO" dirty="0"/>
              <a:t>de Dios si permanecemos quietos sin hacer nada para preservar </a:t>
            </a:r>
            <a:r>
              <a:rPr lang="es-CO" dirty="0" smtClean="0"/>
              <a:t>la libertad </a:t>
            </a:r>
            <a:r>
              <a:rPr lang="es-CO" dirty="0"/>
              <a:t>de conciencia. Deben ascender a Dios oraciones fervientes y </a:t>
            </a:r>
            <a:r>
              <a:rPr lang="es-CO" dirty="0" smtClean="0"/>
              <a:t>eficaces para </a:t>
            </a:r>
            <a:r>
              <a:rPr lang="es-CO" dirty="0"/>
              <a:t>que esta calamidad sea diferida hasta que podamos realizar la obra </a:t>
            </a:r>
            <a:r>
              <a:rPr lang="es-CO" dirty="0" smtClean="0"/>
              <a:t>que durante </a:t>
            </a:r>
            <a:r>
              <a:rPr lang="es-CO" dirty="0"/>
              <a:t>tanto tiempo ha sido descuidada. </a:t>
            </a:r>
          </a:p>
        </p:txBody>
      </p:sp>
    </p:spTree>
    <p:extLst>
      <p:ext uri="{BB962C8B-B14F-4D97-AF65-F5344CB8AC3E}">
        <p14:creationId xmlns:p14="http://schemas.microsoft.com/office/powerpoint/2010/main" val="393099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Elévense oraciones muy fervientes; </a:t>
            </a:r>
            <a:r>
              <a:rPr lang="es-CO" dirty="0" smtClean="0"/>
              <a:t>y luego </a:t>
            </a:r>
            <a:r>
              <a:rPr lang="es-CO" dirty="0"/>
              <a:t>trabajemos en armonía con nuestras oraciones.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Puede </a:t>
            </a:r>
            <a:r>
              <a:rPr lang="es-CO" dirty="0">
                <a:solidFill>
                  <a:srgbClr val="FF0000"/>
                </a:solidFill>
              </a:rPr>
              <a:t>parecer que </a:t>
            </a:r>
            <a:r>
              <a:rPr lang="es-CO" dirty="0" smtClean="0">
                <a:solidFill>
                  <a:srgbClr val="FF0000"/>
                </a:solidFill>
              </a:rPr>
              <a:t>Satanás triunfa </a:t>
            </a:r>
            <a:r>
              <a:rPr lang="es-CO" dirty="0">
                <a:solidFill>
                  <a:srgbClr val="FF0000"/>
                </a:solidFill>
              </a:rPr>
              <a:t>y que la verdad está abrumada por la mentira y el error; puede verse </a:t>
            </a:r>
            <a:r>
              <a:rPr lang="es-CO" dirty="0" smtClean="0">
                <a:solidFill>
                  <a:srgbClr val="FF0000"/>
                </a:solidFill>
              </a:rPr>
              <a:t>en peligro </a:t>
            </a:r>
            <a:r>
              <a:rPr lang="es-CO" dirty="0">
                <a:solidFill>
                  <a:srgbClr val="FF0000"/>
                </a:solidFill>
              </a:rPr>
              <a:t>el pueblo sobre el cual Dios extendió su escudo y el país que fue asilo </a:t>
            </a:r>
            <a:r>
              <a:rPr lang="es-CO" dirty="0" smtClean="0">
                <a:solidFill>
                  <a:srgbClr val="FF0000"/>
                </a:solidFill>
              </a:rPr>
              <a:t>de los </a:t>
            </a:r>
            <a:r>
              <a:rPr lang="es-CO" dirty="0">
                <a:solidFill>
                  <a:srgbClr val="FF0000"/>
                </a:solidFill>
              </a:rPr>
              <a:t>siervos de Dios oprimidos por razones de conciencia y por defender la verdad.</a:t>
            </a:r>
          </a:p>
          <a:p>
            <a:endParaRPr lang="es-CO" dirty="0" smtClean="0"/>
          </a:p>
          <a:p>
            <a:r>
              <a:rPr lang="es-CO" dirty="0" smtClean="0"/>
              <a:t>Pero </a:t>
            </a:r>
            <a:r>
              <a:rPr lang="es-CO" dirty="0"/>
              <a:t>Dios quiere que recordemos cómo en lo pasado él salvó a su pueblo de </a:t>
            </a:r>
            <a:r>
              <a:rPr lang="es-CO" dirty="0" smtClean="0"/>
              <a:t>sus enemigos</a:t>
            </a:r>
            <a:r>
              <a:rPr lang="es-CO" dirty="0"/>
              <a:t>. Siempre eligió para manifestar su poder los momentos de </a:t>
            </a:r>
            <a:r>
              <a:rPr lang="es-CO" dirty="0" smtClean="0"/>
              <a:t>extrema necesidad</a:t>
            </a:r>
            <a:r>
              <a:rPr lang="es-CO" dirty="0"/>
              <a:t>, cuando no parecían tener posibilidad de verse librados de la acción </a:t>
            </a:r>
            <a:r>
              <a:rPr lang="es-CO" dirty="0" smtClean="0"/>
              <a:t>de Satanás</a:t>
            </a:r>
            <a:r>
              <a:rPr lang="es-CO" dirty="0"/>
              <a:t>. La necesidad del hombre es la oportunidad de Dios.</a:t>
            </a:r>
          </a:p>
        </p:txBody>
      </p:sp>
    </p:spTree>
    <p:extLst>
      <p:ext uri="{BB962C8B-B14F-4D97-AF65-F5344CB8AC3E}">
        <p14:creationId xmlns:p14="http://schemas.microsoft.com/office/powerpoint/2010/main" val="314871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Puede ser que un momento de respiro sea concedido todavía al pueblo de </a:t>
            </a:r>
            <a:r>
              <a:rPr lang="es-CO" dirty="0" smtClean="0"/>
              <a:t>Dios para </a:t>
            </a:r>
            <a:r>
              <a:rPr lang="es-CO" dirty="0"/>
              <a:t>que se despierte y deje brillar su luz.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Si </a:t>
            </a:r>
            <a:r>
              <a:rPr lang="es-CO" dirty="0"/>
              <a:t>la presencia de diez justos </a:t>
            </a:r>
            <a:r>
              <a:rPr lang="es-CO" dirty="0" smtClean="0"/>
              <a:t>habría salvado </a:t>
            </a:r>
            <a:r>
              <a:rPr lang="es-CO" dirty="0"/>
              <a:t>a las ciudades impías de la llanura, </a:t>
            </a:r>
            <a:r>
              <a:rPr lang="es-CO" b="1" dirty="0"/>
              <a:t>¿no será posible que Dios, </a:t>
            </a:r>
            <a:r>
              <a:rPr lang="es-CO" b="1" dirty="0" smtClean="0"/>
              <a:t>en respuesta </a:t>
            </a:r>
            <a:r>
              <a:rPr lang="es-CO" b="1" dirty="0"/>
              <a:t>a las oraciones de su pueblo, refrene las obras de los que </a:t>
            </a:r>
            <a:r>
              <a:rPr lang="es-CO" b="1" dirty="0" smtClean="0"/>
              <a:t>están anulando </a:t>
            </a:r>
            <a:r>
              <a:rPr lang="es-CO" b="1" dirty="0"/>
              <a:t>su ley?</a:t>
            </a:r>
            <a:r>
              <a:rPr lang="es-CO" dirty="0"/>
              <a:t>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¿</a:t>
            </a:r>
            <a:r>
              <a:rPr lang="es-CO" b="1" dirty="0"/>
              <a:t>No humillaremos nuestro corazón en gran manera delante </a:t>
            </a:r>
            <a:r>
              <a:rPr lang="es-CO" b="1" dirty="0" smtClean="0"/>
              <a:t>de Dios </a:t>
            </a:r>
            <a:r>
              <a:rPr lang="es-CO" b="1" dirty="0"/>
              <a:t>e intercederemos con él para que revele su gran poder</a:t>
            </a:r>
            <a:r>
              <a:rPr lang="es-CO" dirty="0"/>
              <a:t>?</a:t>
            </a:r>
          </a:p>
          <a:p>
            <a:endParaRPr lang="es-CO" dirty="0" smtClean="0"/>
          </a:p>
          <a:p>
            <a:r>
              <a:rPr lang="es-CO" dirty="0" smtClean="0">
                <a:solidFill>
                  <a:srgbClr val="FF0000"/>
                </a:solidFill>
              </a:rPr>
              <a:t>Si </a:t>
            </a:r>
            <a:r>
              <a:rPr lang="es-CO" dirty="0">
                <a:solidFill>
                  <a:srgbClr val="FF0000"/>
                </a:solidFill>
              </a:rPr>
              <a:t>nuestro pueblo conserva la actitud indiferente que ha asumido, Dios no </a:t>
            </a:r>
            <a:r>
              <a:rPr lang="es-CO" dirty="0" smtClean="0">
                <a:solidFill>
                  <a:srgbClr val="FF0000"/>
                </a:solidFill>
              </a:rPr>
              <a:t>podrá derramar </a:t>
            </a:r>
            <a:r>
              <a:rPr lang="es-CO" dirty="0">
                <a:solidFill>
                  <a:srgbClr val="FF0000"/>
                </a:solidFill>
              </a:rPr>
              <a:t>su Espíritu sobre él. Sus miembros no estarán preparados para </a:t>
            </a:r>
            <a:r>
              <a:rPr lang="es-CO" dirty="0" smtClean="0">
                <a:solidFill>
                  <a:srgbClr val="FF0000"/>
                </a:solidFill>
              </a:rPr>
              <a:t>cooperar con </a:t>
            </a:r>
            <a:r>
              <a:rPr lang="es-CO" dirty="0">
                <a:solidFill>
                  <a:srgbClr val="FF0000"/>
                </a:solidFill>
              </a:rPr>
              <a:t>él. No se percatan de la situación ni comprenden el peligro que los </a:t>
            </a:r>
            <a:r>
              <a:rPr lang="es-CO" dirty="0" smtClean="0">
                <a:solidFill>
                  <a:srgbClr val="FF0000"/>
                </a:solidFill>
              </a:rPr>
              <a:t>amenaza. Como </a:t>
            </a:r>
            <a:r>
              <a:rPr lang="es-CO" dirty="0">
                <a:solidFill>
                  <a:srgbClr val="FF0000"/>
                </a:solidFill>
              </a:rPr>
              <a:t>nunca antes debieran sentir su necesidad de velar ,y actuar en concierto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34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No se ha comprendido la importancia que tiene la obra peculiar del tercer ángel.</a:t>
            </a:r>
          </a:p>
          <a:p>
            <a:pPr marL="0" indent="0">
              <a:buNone/>
            </a:pPr>
            <a:r>
              <a:rPr lang="es-CO" dirty="0"/>
              <a:t>Dios quería que sus hijos adelantasen mucho más de lo que han adelantado </a:t>
            </a:r>
            <a:r>
              <a:rPr lang="es-CO" dirty="0" smtClean="0"/>
              <a:t>hasta hoy</a:t>
            </a:r>
            <a:r>
              <a:rPr lang="es-CO" dirty="0"/>
              <a:t>. Pero ahora, </a:t>
            </a:r>
            <a:r>
              <a:rPr lang="es-CO" dirty="0" smtClean="0"/>
              <a:t>cuando </a:t>
            </a:r>
            <a:r>
              <a:rPr lang="es-CO" dirty="0"/>
              <a:t>ha llegado el momento de actuar, tienen que </a:t>
            </a:r>
            <a:r>
              <a:rPr lang="es-CO" dirty="0" smtClean="0"/>
              <a:t>hacer preparativos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Cuando </a:t>
            </a:r>
            <a:r>
              <a:rPr lang="es-CO" dirty="0"/>
              <a:t>los Reformadores Nacionales empezaron a insistir en </a:t>
            </a:r>
            <a:r>
              <a:rPr lang="es-CO" dirty="0" smtClean="0"/>
              <a:t>que se </a:t>
            </a:r>
            <a:r>
              <a:rPr lang="es-CO" dirty="0"/>
              <a:t>adoptasen medidas para restringir la libertad religiosa, nuestros </a:t>
            </a:r>
            <a:r>
              <a:rPr lang="es-CO" dirty="0" smtClean="0"/>
              <a:t>dirigentes debieran </a:t>
            </a:r>
            <a:r>
              <a:rPr lang="es-CO" dirty="0"/>
              <a:t>haber comprendido la situación y haber trabajado seriamente </a:t>
            </a:r>
            <a:r>
              <a:rPr lang="es-CO" dirty="0" smtClean="0"/>
              <a:t>para contrarrestar </a:t>
            </a:r>
            <a:r>
              <a:rPr lang="es-CO" dirty="0"/>
              <a:t>estos esfuerzos.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No </a:t>
            </a:r>
            <a:r>
              <a:rPr lang="es-CO" dirty="0"/>
              <a:t>concuerda con la orden de Dios que </a:t>
            </a:r>
            <a:r>
              <a:rPr lang="es-CO" dirty="0" smtClean="0"/>
              <a:t>nuestro pueblo </a:t>
            </a:r>
            <a:r>
              <a:rPr lang="es-CO" dirty="0"/>
              <a:t>haya sido privado de la luz, </a:t>
            </a:r>
            <a:r>
              <a:rPr lang="es-CO" b="1" u="sng" dirty="0"/>
              <a:t>la verdad presente que necesita para </a:t>
            </a:r>
            <a:r>
              <a:rPr lang="es-CO" b="1" u="sng" dirty="0" smtClean="0"/>
              <a:t>este tiempo</a:t>
            </a:r>
            <a:r>
              <a:rPr lang="es-CO" dirty="0"/>
              <a:t>. No todos nuestros ministros que están dando el mensaje del tercer </a:t>
            </a:r>
            <a:r>
              <a:rPr lang="es-CO" dirty="0" smtClean="0"/>
              <a:t>ángel comprenden </a:t>
            </a:r>
            <a:r>
              <a:rPr lang="es-CO" dirty="0"/>
              <a:t>realmente lo que constituye este mensaje.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El </a:t>
            </a:r>
            <a:r>
              <a:rPr lang="es-CO" dirty="0">
                <a:solidFill>
                  <a:srgbClr val="FF0000"/>
                </a:solidFill>
              </a:rPr>
              <a:t>movimiento de </a:t>
            </a:r>
            <a:r>
              <a:rPr lang="es-CO" dirty="0" smtClean="0">
                <a:solidFill>
                  <a:srgbClr val="FF0000"/>
                </a:solidFill>
              </a:rPr>
              <a:t>Reforma Nacional </a:t>
            </a:r>
            <a:r>
              <a:rPr lang="es-CO" dirty="0">
                <a:solidFill>
                  <a:srgbClr val="FF0000"/>
                </a:solidFill>
              </a:rPr>
              <a:t>ha sido considerado por algunos como de tan poca importancia que </a:t>
            </a:r>
            <a:r>
              <a:rPr lang="es-CO" dirty="0" smtClean="0">
                <a:solidFill>
                  <a:srgbClr val="FF0000"/>
                </a:solidFill>
              </a:rPr>
              <a:t>no merece </a:t>
            </a:r>
            <a:r>
              <a:rPr lang="es-CO" dirty="0">
                <a:solidFill>
                  <a:srgbClr val="FF0000"/>
                </a:solidFill>
              </a:rPr>
              <a:t>mucha atención, y hasta les ha parecido que si se la dedicasen, </a:t>
            </a:r>
            <a:r>
              <a:rPr lang="es-CO" dirty="0" smtClean="0">
                <a:solidFill>
                  <a:srgbClr val="FF0000"/>
                </a:solidFill>
              </a:rPr>
              <a:t>estarían ocupando </a:t>
            </a:r>
            <a:r>
              <a:rPr lang="es-CO" dirty="0">
                <a:solidFill>
                  <a:srgbClr val="FF0000"/>
                </a:solidFill>
              </a:rPr>
              <a:t>su tiempo en cuestiones distintas del mensaje del tercer ángel. El </a:t>
            </a:r>
            <a:r>
              <a:rPr lang="es-CO" dirty="0" smtClean="0">
                <a:solidFill>
                  <a:srgbClr val="FF0000"/>
                </a:solidFill>
              </a:rPr>
              <a:t>Señor perdone </a:t>
            </a:r>
            <a:r>
              <a:rPr lang="es-CO" dirty="0">
                <a:solidFill>
                  <a:srgbClr val="FF0000"/>
                </a:solidFill>
              </a:rPr>
              <a:t>a nuestros hermanos por haber interpretado así el mensaje destinado </a:t>
            </a:r>
            <a:r>
              <a:rPr lang="es-CO" dirty="0" smtClean="0">
                <a:solidFill>
                  <a:srgbClr val="FF0000"/>
                </a:solidFill>
              </a:rPr>
              <a:t>a este </a:t>
            </a:r>
            <a:r>
              <a:rPr lang="es-CO" dirty="0">
                <a:solidFill>
                  <a:srgbClr val="FF0000"/>
                </a:solidFill>
              </a:rPr>
              <a:t>tiempo.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1828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CO" sz="4500" b="1" u="sng" dirty="0"/>
              <a:t>Despertémonos y obremos</a:t>
            </a:r>
          </a:p>
          <a:p>
            <a:pPr marL="0" indent="0">
              <a:buNone/>
            </a:pPr>
            <a:r>
              <a:rPr lang="es-CO" dirty="0"/>
              <a:t>Es necesario despertar al pueblo acerca de los peligros del tiempo actual. </a:t>
            </a:r>
            <a:r>
              <a:rPr lang="es-CO" dirty="0" smtClean="0"/>
              <a:t>Los centinelas </a:t>
            </a:r>
            <a:r>
              <a:rPr lang="es-CO" dirty="0"/>
              <a:t>están durmiendo. Sufrimos años de atraso. Sientan los </a:t>
            </a:r>
            <a:r>
              <a:rPr lang="es-CO" dirty="0" smtClean="0"/>
              <a:t>principales centinelas </a:t>
            </a:r>
            <a:r>
              <a:rPr lang="es-CO" dirty="0"/>
              <a:t>la urgente necesidad de prestar atención a sus propios casos, no </a:t>
            </a:r>
            <a:r>
              <a:rPr lang="es-CO" dirty="0" smtClean="0"/>
              <a:t>sea que </a:t>
            </a:r>
            <a:r>
              <a:rPr lang="es-CO" dirty="0"/>
              <a:t>pierda las oportunidades que tienen de ver los peligros.</a:t>
            </a:r>
          </a:p>
          <a:p>
            <a:pPr marL="0" indent="0">
              <a:buNone/>
            </a:pPr>
            <a:r>
              <a:rPr lang="es-CO" dirty="0" smtClean="0"/>
              <a:t>Si </a:t>
            </a:r>
            <a:r>
              <a:rPr lang="es-CO" dirty="0"/>
              <a:t>los dirigentes de nuestras asociaciones no aceptan ahora el mensaje que </a:t>
            </a:r>
            <a:r>
              <a:rPr lang="es-CO" dirty="0" smtClean="0"/>
              <a:t>Dios les </a:t>
            </a:r>
            <a:r>
              <a:rPr lang="es-CO" dirty="0"/>
              <a:t>envía, ni entran en acción, las iglesias sufrirán una gran pérdida. Si, al ver </a:t>
            </a:r>
            <a:r>
              <a:rPr lang="es-CO" dirty="0" smtClean="0"/>
              <a:t>venir la </a:t>
            </a:r>
            <a:r>
              <a:rPr lang="es-CO" dirty="0"/>
              <a:t>espada, el atalaya toca la trompeta con sonido certero, las filas del pueblo </a:t>
            </a:r>
            <a:r>
              <a:rPr lang="es-CO" dirty="0" smtClean="0"/>
              <a:t>harán repercutir </a:t>
            </a:r>
            <a:r>
              <a:rPr lang="es-CO" dirty="0"/>
              <a:t>la advertencia, y todos tendrán oportunidad de prepararse para </a:t>
            </a:r>
            <a:r>
              <a:rPr lang="es-CO" dirty="0" smtClean="0"/>
              <a:t>el conflicto</a:t>
            </a:r>
            <a:r>
              <a:rPr lang="es-CO" dirty="0"/>
              <a:t>. Pero, con demasiada frecuencia, el caudillo ha estado vacilando </a:t>
            </a:r>
            <a:r>
              <a:rPr lang="es-CO" dirty="0" smtClean="0"/>
              <a:t>y pareciendo </a:t>
            </a:r>
            <a:r>
              <a:rPr lang="es-CO" dirty="0"/>
              <a:t>decir: "</a:t>
            </a:r>
            <a:r>
              <a:rPr lang="es-CO" b="1" dirty="0"/>
              <a:t>No nos apresuremos demasiado. Puede haber un </a:t>
            </a:r>
            <a:r>
              <a:rPr lang="es-CO" b="1" dirty="0" smtClean="0"/>
              <a:t>error. Debemos </a:t>
            </a:r>
            <a:r>
              <a:rPr lang="es-CO" b="1" dirty="0"/>
              <a:t>tener cuidado de no provocar una falsa alarma</a:t>
            </a:r>
            <a:r>
              <a:rPr lang="es-CO" dirty="0"/>
              <a:t>." La misma vacilación </a:t>
            </a:r>
            <a:r>
              <a:rPr lang="es-CO" dirty="0" smtClean="0"/>
              <a:t>e incertidumbre </a:t>
            </a:r>
            <a:r>
              <a:rPr lang="es-CO" dirty="0"/>
              <a:t>de su parte clama: "</a:t>
            </a:r>
            <a:r>
              <a:rPr lang="es-CO" b="1" dirty="0"/>
              <a:t>Paz y seguridad</a:t>
            </a:r>
            <a:r>
              <a:rPr lang="es-CO" dirty="0"/>
              <a:t>." </a:t>
            </a:r>
            <a:r>
              <a:rPr lang="es-CO" dirty="0">
                <a:solidFill>
                  <a:srgbClr val="FF0000"/>
                </a:solidFill>
              </a:rPr>
              <a:t>(1 </a:t>
            </a:r>
            <a:r>
              <a:rPr lang="es-CO" dirty="0" smtClean="0">
                <a:solidFill>
                  <a:srgbClr val="FF0000"/>
                </a:solidFill>
              </a:rPr>
              <a:t>Tés. </a:t>
            </a:r>
            <a:r>
              <a:rPr lang="es-CO" dirty="0">
                <a:solidFill>
                  <a:srgbClr val="FF0000"/>
                </a:solidFill>
              </a:rPr>
              <a:t>5: 3</a:t>
            </a:r>
            <a:r>
              <a:rPr lang="es-CO" dirty="0" smtClean="0">
                <a:solidFill>
                  <a:srgbClr val="FF0000"/>
                </a:solidFill>
              </a:rPr>
              <a:t>.). </a:t>
            </a:r>
            <a:r>
              <a:rPr lang="es-CO" b="1" dirty="0" smtClean="0"/>
              <a:t>«No </a:t>
            </a:r>
            <a:r>
              <a:rPr lang="es-CO" b="1" dirty="0"/>
              <a:t>os </a:t>
            </a:r>
            <a:r>
              <a:rPr lang="es-CO" b="1" dirty="0" smtClean="0"/>
              <a:t>excitéis. No </a:t>
            </a:r>
            <a:r>
              <a:rPr lang="es-CO" b="1" dirty="0"/>
              <a:t>os alarméis. </a:t>
            </a:r>
            <a:r>
              <a:rPr lang="es-CO" b="1" dirty="0" smtClean="0"/>
              <a:t>Se </a:t>
            </a:r>
            <a:r>
              <a:rPr lang="es-CO" b="1" dirty="0"/>
              <a:t>le </a:t>
            </a:r>
            <a:r>
              <a:rPr lang="es-CO" b="1" dirty="0" smtClean="0"/>
              <a:t>da </a:t>
            </a:r>
            <a:r>
              <a:rPr lang="es-CO" b="1" dirty="0"/>
              <a:t>a esta cuestión de la enmienda religiosa </a:t>
            </a:r>
            <a:r>
              <a:rPr lang="es-CO" b="1" dirty="0" smtClean="0"/>
              <a:t>más importancia </a:t>
            </a:r>
            <a:r>
              <a:rPr lang="es-CO" b="1" dirty="0"/>
              <a:t>de la que tiene. Esta agitación se </a:t>
            </a:r>
            <a:r>
              <a:rPr lang="es-CO" b="1" dirty="0" smtClean="0"/>
              <a:t>apagará».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En </a:t>
            </a:r>
            <a:r>
              <a:rPr lang="es-CO" dirty="0">
                <a:solidFill>
                  <a:srgbClr val="FF0000"/>
                </a:solidFill>
              </a:rPr>
              <a:t>esta forma se </a:t>
            </a:r>
            <a:r>
              <a:rPr lang="es-CO" dirty="0" smtClean="0">
                <a:solidFill>
                  <a:srgbClr val="FF0000"/>
                </a:solidFill>
              </a:rPr>
              <a:t>niega virtualmente </a:t>
            </a:r>
            <a:r>
              <a:rPr lang="es-CO" dirty="0">
                <a:solidFill>
                  <a:srgbClr val="FF0000"/>
                </a:solidFill>
              </a:rPr>
              <a:t>el mensaje enviado por Dios; y la amonestación que estaba </a:t>
            </a:r>
            <a:r>
              <a:rPr lang="es-CO" dirty="0" smtClean="0">
                <a:solidFill>
                  <a:srgbClr val="FF0000"/>
                </a:solidFill>
              </a:rPr>
              <a:t>destinada a </a:t>
            </a:r>
            <a:r>
              <a:rPr lang="es-CO" dirty="0">
                <a:solidFill>
                  <a:srgbClr val="FF0000"/>
                </a:solidFill>
              </a:rPr>
              <a:t>despertar la iglesia no realiza su obra. La trompeta del atalaya no emite un </a:t>
            </a:r>
            <a:r>
              <a:rPr lang="es-CO" dirty="0" smtClean="0">
                <a:solidFill>
                  <a:srgbClr val="FF0000"/>
                </a:solidFill>
              </a:rPr>
              <a:t>toque certero</a:t>
            </a:r>
            <a:r>
              <a:rPr lang="es-CO" dirty="0">
                <a:solidFill>
                  <a:srgbClr val="FF0000"/>
                </a:solidFill>
              </a:rPr>
              <a:t>, y el pueblo no se prepara para la batalla. Tenga el centinela cuidado, </a:t>
            </a:r>
            <a:r>
              <a:rPr lang="es-CO" dirty="0" smtClean="0">
                <a:solidFill>
                  <a:srgbClr val="FF0000"/>
                </a:solidFill>
              </a:rPr>
              <a:t>no sea </a:t>
            </a:r>
            <a:r>
              <a:rPr lang="es-CO" dirty="0">
                <a:solidFill>
                  <a:srgbClr val="FF0000"/>
                </a:solidFill>
              </a:rPr>
              <a:t>que por su vacilación y demora, deje que las almas perezcan, y se le </a:t>
            </a:r>
            <a:r>
              <a:rPr lang="es-CO" dirty="0" smtClean="0">
                <a:solidFill>
                  <a:srgbClr val="FF0000"/>
                </a:solidFill>
              </a:rPr>
              <a:t>haga responsable </a:t>
            </a:r>
            <a:r>
              <a:rPr lang="es-CO" dirty="0">
                <a:solidFill>
                  <a:srgbClr val="FF0000"/>
                </a:solidFill>
              </a:rPr>
              <a:t>de la sangre de ellas.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822852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3367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000" dirty="0"/>
              <a:t>Durante muchos años hemos sabido que se promulgaría una ley dominical </a:t>
            </a:r>
            <a:r>
              <a:rPr lang="es-CO" sz="2000" dirty="0" smtClean="0"/>
              <a:t>en nuestro país (los Estados Unidos); </a:t>
            </a:r>
            <a:r>
              <a:rPr lang="es-CO" sz="2000" dirty="0"/>
              <a:t>y ahora que el movimiento se ha producido preguntamos: ¿</a:t>
            </a:r>
            <a:r>
              <a:rPr lang="es-CO" sz="2000" b="1" dirty="0" smtClean="0"/>
              <a:t>Cumplirá nuestro </a:t>
            </a:r>
            <a:r>
              <a:rPr lang="es-CO" sz="2000" b="1" dirty="0"/>
              <a:t>pueblo con su deber al respecto</a:t>
            </a:r>
            <a:r>
              <a:rPr lang="es-CO" sz="2000" dirty="0"/>
              <a:t>? ¿</a:t>
            </a:r>
            <a:r>
              <a:rPr lang="es-CO" sz="2000" b="1" dirty="0"/>
              <a:t>No podemos ayudar a enarbolar </a:t>
            </a:r>
            <a:r>
              <a:rPr lang="es-CO" sz="2000" b="1" dirty="0" smtClean="0"/>
              <a:t>el estandarte </a:t>
            </a:r>
            <a:r>
              <a:rPr lang="es-CO" sz="2000" b="1" dirty="0"/>
              <a:t>y llamar al frente a los que tienen consideración por sus derechos </a:t>
            </a:r>
            <a:r>
              <a:rPr lang="es-CO" sz="2000" b="1" dirty="0" smtClean="0"/>
              <a:t>y privilegios </a:t>
            </a:r>
            <a:r>
              <a:rPr lang="es-CO" sz="2000" b="1" dirty="0"/>
              <a:t>religiosos</a:t>
            </a:r>
            <a:r>
              <a:rPr lang="es-CO" sz="2000" dirty="0"/>
              <a:t>? </a:t>
            </a:r>
            <a:endParaRPr lang="es-CO" sz="2000" dirty="0" smtClean="0"/>
          </a:p>
          <a:p>
            <a:pPr marL="0" indent="0">
              <a:buNone/>
            </a:pPr>
            <a:endParaRPr lang="es-CO" sz="2000" dirty="0" smtClean="0"/>
          </a:p>
          <a:p>
            <a:pPr marL="0" indent="0">
              <a:buNone/>
            </a:pPr>
            <a:r>
              <a:rPr lang="es-CO" sz="2000" dirty="0" smtClean="0"/>
              <a:t>Se </a:t>
            </a:r>
            <a:r>
              <a:rPr lang="es-CO" sz="2000" dirty="0"/>
              <a:t>está acercando rápidamente el momento en que los </a:t>
            </a:r>
            <a:r>
              <a:rPr lang="es-CO" sz="2000" dirty="0" smtClean="0"/>
              <a:t>que prefieran </a:t>
            </a:r>
            <a:r>
              <a:rPr lang="es-CO" sz="2000" dirty="0"/>
              <a:t>obedecer a Dios antes que a los hombres sentirán la mano de </a:t>
            </a:r>
            <a:r>
              <a:rPr lang="es-CO" sz="2000" dirty="0" smtClean="0"/>
              <a:t>la opresión</a:t>
            </a:r>
            <a:r>
              <a:rPr lang="es-CO" sz="2000" dirty="0"/>
              <a:t>. ¿ </a:t>
            </a:r>
            <a:r>
              <a:rPr lang="es-CO" sz="2000" b="1" dirty="0"/>
              <a:t>Deshonraremos entonces a Dios guardando silencio mientras que </a:t>
            </a:r>
            <a:r>
              <a:rPr lang="es-CO" sz="2000" b="1" dirty="0" smtClean="0"/>
              <a:t>se pisotean </a:t>
            </a:r>
            <a:r>
              <a:rPr lang="es-CO" sz="2000" b="1" dirty="0"/>
              <a:t>sus santos mandamientos</a:t>
            </a:r>
            <a:r>
              <a:rPr lang="es-CO" sz="2000" dirty="0"/>
              <a:t>?</a:t>
            </a:r>
          </a:p>
          <a:p>
            <a:pPr marL="0" indent="0">
              <a:buNone/>
            </a:pPr>
            <a:endParaRPr lang="es-CO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2000" dirty="0" smtClean="0">
                <a:solidFill>
                  <a:srgbClr val="FF0000"/>
                </a:solidFill>
              </a:rPr>
              <a:t>Mientras </a:t>
            </a:r>
            <a:r>
              <a:rPr lang="es-CO" sz="2000" dirty="0">
                <a:solidFill>
                  <a:srgbClr val="FF0000"/>
                </a:solidFill>
              </a:rPr>
              <a:t>que por su actitud el mundo protestante hace concesiones a </a:t>
            </a:r>
            <a:r>
              <a:rPr lang="es-CO" sz="2000" dirty="0" smtClean="0">
                <a:solidFill>
                  <a:srgbClr val="FF0000"/>
                </a:solidFill>
              </a:rPr>
              <a:t>Roma, </a:t>
            </a:r>
            <a:r>
              <a:rPr lang="es-CO" sz="2000" u="sng" dirty="0" smtClean="0">
                <a:solidFill>
                  <a:srgbClr val="FF0000"/>
                </a:solidFill>
              </a:rPr>
              <a:t>despertémonos </a:t>
            </a:r>
            <a:r>
              <a:rPr lang="es-CO" sz="2000" u="sng" dirty="0">
                <a:solidFill>
                  <a:srgbClr val="FF0000"/>
                </a:solidFill>
              </a:rPr>
              <a:t>y comprendamos la situación, y consideremos la </a:t>
            </a:r>
            <a:r>
              <a:rPr lang="es-CO" sz="2000" u="sng" dirty="0" smtClean="0">
                <a:solidFill>
                  <a:srgbClr val="FF0000"/>
                </a:solidFill>
              </a:rPr>
              <a:t>verdadera orientación </a:t>
            </a:r>
            <a:r>
              <a:rPr lang="es-CO" sz="2000" u="sng" dirty="0">
                <a:solidFill>
                  <a:srgbClr val="FF0000"/>
                </a:solidFill>
              </a:rPr>
              <a:t>de la contienda que nos espera. Alcen la voz los centinelas ahora, </a:t>
            </a:r>
            <a:r>
              <a:rPr lang="es-CO" sz="2000" u="sng" dirty="0" smtClean="0">
                <a:solidFill>
                  <a:srgbClr val="FF0000"/>
                </a:solidFill>
              </a:rPr>
              <a:t>y den </a:t>
            </a:r>
            <a:r>
              <a:rPr lang="es-CO" sz="2000" u="sng" dirty="0">
                <a:solidFill>
                  <a:srgbClr val="FF0000"/>
                </a:solidFill>
              </a:rPr>
              <a:t>el mensaje que es verdad presente para este tiempo. Mostremos a la </a:t>
            </a:r>
            <a:r>
              <a:rPr lang="es-CO" sz="2000" u="sng" dirty="0" smtClean="0">
                <a:solidFill>
                  <a:srgbClr val="FF0000"/>
                </a:solidFill>
              </a:rPr>
              <a:t>gente dónde </a:t>
            </a:r>
            <a:r>
              <a:rPr lang="es-CO" sz="2000" u="sng" dirty="0">
                <a:solidFill>
                  <a:srgbClr val="FF0000"/>
                </a:solidFill>
              </a:rPr>
              <a:t>estamos en la historia profética, y procuremos despertar el espíritu </a:t>
            </a:r>
            <a:r>
              <a:rPr lang="es-CO" sz="2000" u="sng" dirty="0" smtClean="0">
                <a:solidFill>
                  <a:srgbClr val="FF0000"/>
                </a:solidFill>
              </a:rPr>
              <a:t>del verdadero </a:t>
            </a:r>
            <a:r>
              <a:rPr lang="es-CO" sz="2000" u="sng" dirty="0">
                <a:solidFill>
                  <a:srgbClr val="FF0000"/>
                </a:solidFill>
              </a:rPr>
              <a:t>protestantismo, haciendo sentir al mundo el valor de los privilegios de </a:t>
            </a:r>
            <a:r>
              <a:rPr lang="es-CO" sz="2000" u="sng" dirty="0" smtClean="0">
                <a:solidFill>
                  <a:srgbClr val="FF0000"/>
                </a:solidFill>
              </a:rPr>
              <a:t>la libertad </a:t>
            </a:r>
            <a:r>
              <a:rPr lang="es-CO" sz="2000" u="sng" dirty="0">
                <a:solidFill>
                  <a:srgbClr val="FF0000"/>
                </a:solidFill>
              </a:rPr>
              <a:t>religiosa que se han disfrutado durante tanto tiempo</a:t>
            </a:r>
            <a:r>
              <a:rPr lang="es-CO" sz="20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02467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Dios nos invita a despertarnos, porque el fin se acerca. Cada hora que </a:t>
            </a:r>
            <a:r>
              <a:rPr lang="es-CO" dirty="0" smtClean="0"/>
              <a:t>transcurre es </a:t>
            </a:r>
            <a:r>
              <a:rPr lang="es-CO" dirty="0"/>
              <a:t>hora de actividad en los atrios celestiales, para preparar en la tierra un </a:t>
            </a:r>
            <a:r>
              <a:rPr lang="es-CO" dirty="0" smtClean="0"/>
              <a:t>pueblo que </a:t>
            </a:r>
            <a:r>
              <a:rPr lang="es-CO" dirty="0"/>
              <a:t>desempeñe un papel en las grandes escenas que están por sobrecogernos.</a:t>
            </a:r>
          </a:p>
          <a:p>
            <a:pPr marL="0" indent="0">
              <a:buNone/>
            </a:pPr>
            <a:r>
              <a:rPr lang="es-CO" dirty="0">
                <a:solidFill>
                  <a:srgbClr val="FF0000"/>
                </a:solidFill>
              </a:rPr>
              <a:t>Estos momentos que pasan, que nos parecen de tan poco valor, están </a:t>
            </a:r>
            <a:r>
              <a:rPr lang="es-CO" dirty="0" smtClean="0">
                <a:solidFill>
                  <a:srgbClr val="FF0000"/>
                </a:solidFill>
              </a:rPr>
              <a:t>cargados de </a:t>
            </a:r>
            <a:r>
              <a:rPr lang="es-CO" dirty="0">
                <a:solidFill>
                  <a:srgbClr val="FF0000"/>
                </a:solidFill>
              </a:rPr>
              <a:t>intereses eternos. Están amoldando el destino de las almas para la vida </a:t>
            </a:r>
            <a:r>
              <a:rPr lang="es-CO" dirty="0" smtClean="0">
                <a:solidFill>
                  <a:srgbClr val="FF0000"/>
                </a:solidFill>
              </a:rPr>
              <a:t>eterna o </a:t>
            </a:r>
            <a:r>
              <a:rPr lang="es-CO" dirty="0">
                <a:solidFill>
                  <a:srgbClr val="FF0000"/>
                </a:solidFill>
              </a:rPr>
              <a:t>la muerte eterna. Las palabras que pronunciemos hoy a oídos de la gente, </a:t>
            </a:r>
            <a:r>
              <a:rPr lang="es-CO" dirty="0" smtClean="0">
                <a:solidFill>
                  <a:srgbClr val="FF0000"/>
                </a:solidFill>
              </a:rPr>
              <a:t>las obras </a:t>
            </a:r>
            <a:r>
              <a:rPr lang="es-CO" dirty="0">
                <a:solidFill>
                  <a:srgbClr val="FF0000"/>
                </a:solidFill>
              </a:rPr>
              <a:t>que hagamos, el espíritu del mensaje que proclamemos, </a:t>
            </a:r>
            <a:r>
              <a:rPr lang="es-CO" dirty="0" smtClean="0">
                <a:solidFill>
                  <a:srgbClr val="FF0000"/>
                </a:solidFill>
              </a:rPr>
              <a:t>serán </a:t>
            </a:r>
            <a:r>
              <a:rPr lang="es-CO" dirty="0">
                <a:solidFill>
                  <a:srgbClr val="FF0000"/>
                </a:solidFill>
              </a:rPr>
              <a:t>un </a:t>
            </a:r>
            <a:r>
              <a:rPr lang="es-CO" dirty="0" smtClean="0">
                <a:solidFill>
                  <a:srgbClr val="FF0000"/>
                </a:solidFill>
              </a:rPr>
              <a:t>sabor de </a:t>
            </a:r>
            <a:r>
              <a:rPr lang="es-CO" dirty="0">
                <a:solidFill>
                  <a:srgbClr val="FF0000"/>
                </a:solidFill>
              </a:rPr>
              <a:t>vida para vida, o de muerte para muerte.</a:t>
            </a:r>
          </a:p>
          <a:p>
            <a:pPr marL="0" indent="0">
              <a:buNone/>
            </a:pPr>
            <a:r>
              <a:rPr lang="es-CO" dirty="0"/>
              <a:t>Hermanos míos, ¿</a:t>
            </a:r>
            <a:r>
              <a:rPr lang="es-CO" b="1" dirty="0"/>
              <a:t>comprendéis que vuestra propia salvación, como también </a:t>
            </a:r>
            <a:r>
              <a:rPr lang="es-CO" b="1" dirty="0" smtClean="0"/>
              <a:t>el destino </a:t>
            </a:r>
            <a:r>
              <a:rPr lang="es-CO" b="1" dirty="0"/>
              <a:t>de otras almas, depende de los preparativos que hagáis para la </a:t>
            </a:r>
            <a:r>
              <a:rPr lang="es-CO" b="1" dirty="0" smtClean="0"/>
              <a:t>prueba que </a:t>
            </a:r>
            <a:r>
              <a:rPr lang="es-CO" b="1" dirty="0"/>
              <a:t>nos espera</a:t>
            </a:r>
            <a:r>
              <a:rPr lang="es-CO" dirty="0"/>
              <a:t>? ¿</a:t>
            </a:r>
            <a:r>
              <a:rPr lang="es-CO" b="1" dirty="0"/>
              <a:t>Tenéis el celo intenso, la piedad y devoción que os </a:t>
            </a:r>
            <a:r>
              <a:rPr lang="es-CO" b="1" dirty="0" smtClean="0"/>
              <a:t>capacitarán para </a:t>
            </a:r>
            <a:r>
              <a:rPr lang="es-CO" b="1" dirty="0"/>
              <a:t>subsistir cuando hayáis de hacer frente a la oposición</a:t>
            </a:r>
            <a:r>
              <a:rPr lang="es-CO" dirty="0"/>
              <a:t>? </a:t>
            </a:r>
            <a:endParaRPr lang="es-CO" dirty="0" smtClean="0"/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Si </a:t>
            </a:r>
            <a:r>
              <a:rPr lang="es-CO" dirty="0">
                <a:solidFill>
                  <a:srgbClr val="FF0000"/>
                </a:solidFill>
              </a:rPr>
              <a:t>alguna vez </a:t>
            </a:r>
            <a:r>
              <a:rPr lang="es-CO" dirty="0" smtClean="0">
                <a:solidFill>
                  <a:srgbClr val="FF0000"/>
                </a:solidFill>
              </a:rPr>
              <a:t>Dios habló </a:t>
            </a:r>
            <a:r>
              <a:rPr lang="es-CO" dirty="0">
                <a:solidFill>
                  <a:srgbClr val="FF0000"/>
                </a:solidFill>
              </a:rPr>
              <a:t>por mí, llegará el momento cuando seréis llevados ante concilios, y </a:t>
            </a:r>
            <a:r>
              <a:rPr lang="es-CO" dirty="0" smtClean="0">
                <a:solidFill>
                  <a:srgbClr val="FF0000"/>
                </a:solidFill>
              </a:rPr>
              <a:t>se criticará </a:t>
            </a:r>
            <a:r>
              <a:rPr lang="es-CO" dirty="0">
                <a:solidFill>
                  <a:srgbClr val="FF0000"/>
                </a:solidFill>
              </a:rPr>
              <a:t>severamente todo punto de la verdad que sostenéis. El tiempo que </a:t>
            </a:r>
            <a:r>
              <a:rPr lang="es-CO" dirty="0" smtClean="0">
                <a:solidFill>
                  <a:srgbClr val="FF0000"/>
                </a:solidFill>
              </a:rPr>
              <a:t>tan pródigamente </a:t>
            </a:r>
            <a:r>
              <a:rPr lang="es-CO" dirty="0">
                <a:solidFill>
                  <a:srgbClr val="FF0000"/>
                </a:solidFill>
              </a:rPr>
              <a:t>se desperdicia ahora, debiera dedicarse al encargo que Dios nos </a:t>
            </a:r>
            <a:r>
              <a:rPr lang="es-CO" dirty="0" smtClean="0">
                <a:solidFill>
                  <a:srgbClr val="FF0000"/>
                </a:solidFill>
              </a:rPr>
              <a:t>ha hecho </a:t>
            </a:r>
            <a:r>
              <a:rPr lang="es-CO" dirty="0">
                <a:solidFill>
                  <a:srgbClr val="FF0000"/>
                </a:solidFill>
              </a:rPr>
              <a:t>de prepararnos para la crisis inminente.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4280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4100" b="1" u="sng" dirty="0"/>
              <a:t>Preparativos para la crisis</a:t>
            </a:r>
          </a:p>
          <a:p>
            <a:pPr marL="0" indent="0">
              <a:buNone/>
            </a:pPr>
            <a:r>
              <a:rPr lang="es-CO" dirty="0"/>
              <a:t>Como nunca antes, la ley de Dios debiera ser amada y honrada por su pueblo fiel.</a:t>
            </a:r>
          </a:p>
          <a:p>
            <a:pPr marL="0" indent="0">
              <a:buNone/>
            </a:pPr>
            <a:r>
              <a:rPr lang="es-CO" dirty="0"/>
              <a:t>Existe la más imperativa necesidad de inculcar en la mente y los corazones </a:t>
            </a:r>
            <a:r>
              <a:rPr lang="es-CO" dirty="0" smtClean="0"/>
              <a:t>de todos </a:t>
            </a:r>
            <a:r>
              <a:rPr lang="es-CO" dirty="0"/>
              <a:t>los creyentes hombres y mujeres, jóvenes y niños, la recomendación de</a:t>
            </a:r>
          </a:p>
          <a:p>
            <a:pPr marL="0" indent="0">
              <a:buNone/>
            </a:pPr>
            <a:r>
              <a:rPr lang="es-CO" dirty="0"/>
              <a:t>Cristo: "</a:t>
            </a:r>
            <a:r>
              <a:rPr lang="es-CO" b="1" dirty="0">
                <a:latin typeface="Agency FB" pitchFamily="34" charset="0"/>
              </a:rPr>
              <a:t>Escudriñad las Escrituras.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(Juan 5: 39</a:t>
            </a:r>
            <a:r>
              <a:rPr lang="es-CO" dirty="0" smtClean="0">
                <a:solidFill>
                  <a:srgbClr val="FF0000"/>
                </a:solidFill>
              </a:rPr>
              <a:t>.).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/>
              <a:t>Estudiad vuestra Biblia </a:t>
            </a:r>
            <a:r>
              <a:rPr lang="es-CO" dirty="0" smtClean="0"/>
              <a:t>como nunca </a:t>
            </a:r>
            <a:r>
              <a:rPr lang="es-CO" dirty="0"/>
              <a:t>la habéis estudiado antes. A menos que subáis a un nivel más elevado </a:t>
            </a:r>
            <a:r>
              <a:rPr lang="es-CO" dirty="0" smtClean="0"/>
              <a:t>y santo </a:t>
            </a:r>
            <a:r>
              <a:rPr lang="es-CO" dirty="0"/>
              <a:t>en vuestra vida religiosa no estaréis listos para la aparición de </a:t>
            </a:r>
            <a:r>
              <a:rPr lang="es-CO" dirty="0" smtClean="0"/>
              <a:t>nuestro Señor</a:t>
            </a:r>
            <a:r>
              <a:rPr lang="es-CO" dirty="0"/>
              <a:t>. Dios espera de su pueblo un celo, una fidelidad y una </a:t>
            </a:r>
            <a:r>
              <a:rPr lang="es-CO" dirty="0" smtClean="0"/>
              <a:t>devoción correspondientes </a:t>
            </a:r>
            <a:r>
              <a:rPr lang="es-CO" dirty="0"/>
              <a:t>a la gran luz que le ha dado.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Debe </a:t>
            </a:r>
            <a:r>
              <a:rPr lang="es-CO" dirty="0"/>
              <a:t>haber más espiritualidad, </a:t>
            </a:r>
            <a:r>
              <a:rPr lang="es-CO" dirty="0" smtClean="0"/>
              <a:t>una consagración </a:t>
            </a:r>
            <a:r>
              <a:rPr lang="es-CO" dirty="0"/>
              <a:t>más profunda a Dios y un celo en su obra que nunca se </a:t>
            </a:r>
            <a:r>
              <a:rPr lang="es-CO" dirty="0" smtClean="0"/>
              <a:t>ha alcanzado </a:t>
            </a:r>
            <a:r>
              <a:rPr lang="es-CO" dirty="0"/>
              <a:t>todavía. Debe dedicarse mucho tiempo a la oración, para que </a:t>
            </a:r>
            <a:r>
              <a:rPr lang="es-CO" dirty="0" smtClean="0"/>
              <a:t>las vestidura </a:t>
            </a:r>
            <a:r>
              <a:rPr lang="es-CO" dirty="0"/>
              <a:t>de nuestro carácter sean lavadas y emblanquecidas en la sangre </a:t>
            </a:r>
            <a:r>
              <a:rPr lang="es-CO" dirty="0" smtClean="0"/>
              <a:t>del Cordero</a:t>
            </a:r>
            <a:r>
              <a:rPr lang="es-CO" dirty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9037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 smtClean="0"/>
              <a:t>Debemos </a:t>
            </a:r>
            <a:r>
              <a:rPr lang="es-CO" dirty="0"/>
              <a:t>en forma especial, y con fe inquebrantable, pedir a Dios que dé ahora </a:t>
            </a:r>
            <a:r>
              <a:rPr lang="es-CO" dirty="0" smtClean="0"/>
              <a:t>a su </a:t>
            </a:r>
            <a:r>
              <a:rPr lang="es-CO" dirty="0"/>
              <a:t>pueblo gracia y poder. No creemos que haya llegado plenamente el tiempo </a:t>
            </a:r>
            <a:r>
              <a:rPr lang="es-CO" dirty="0" smtClean="0"/>
              <a:t>en que </a:t>
            </a:r>
            <a:r>
              <a:rPr lang="es-CO" dirty="0"/>
              <a:t>han de restringirse nuestras libertades.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profeta vio "</a:t>
            </a:r>
            <a:r>
              <a:rPr lang="es-CO" b="1" dirty="0"/>
              <a:t>cuatro ángeles </a:t>
            </a:r>
            <a:r>
              <a:rPr lang="es-CO" b="1" dirty="0" smtClean="0"/>
              <a:t>que estaban </a:t>
            </a:r>
            <a:r>
              <a:rPr lang="es-CO" b="1" dirty="0"/>
              <a:t>sobre los cuatro ángulos de la tierra, deteniendo los cuatro vientos de </a:t>
            </a:r>
            <a:r>
              <a:rPr lang="es-CO" b="1" dirty="0" smtClean="0"/>
              <a:t>la tierra</a:t>
            </a:r>
            <a:r>
              <a:rPr lang="es-CO" b="1" dirty="0"/>
              <a:t>, para que no soplase viento sobre la tierra ni sobre la mar, ni sobre </a:t>
            </a:r>
            <a:r>
              <a:rPr lang="es-CO" b="1" dirty="0" smtClean="0"/>
              <a:t>ningún árbol</a:t>
            </a:r>
            <a:r>
              <a:rPr lang="es-CO" dirty="0"/>
              <a:t>." Otro </a:t>
            </a:r>
            <a:r>
              <a:rPr lang="es-CO" dirty="0" smtClean="0"/>
              <a:t>ángel </a:t>
            </a:r>
            <a:r>
              <a:rPr lang="es-CO" dirty="0"/>
              <a:t>que ascendía desde el oriente, clamó a ellos diciendo: "</a:t>
            </a:r>
            <a:r>
              <a:rPr lang="es-CO" b="1" dirty="0" smtClean="0"/>
              <a:t>No hagáis </a:t>
            </a:r>
            <a:r>
              <a:rPr lang="es-CO" b="1" dirty="0"/>
              <a:t>daño a la tierra, ni al mar, ni a los árboles, hasta que señalemos a </a:t>
            </a:r>
            <a:r>
              <a:rPr lang="es-CO" b="1" dirty="0" smtClean="0"/>
              <a:t>los siervos </a:t>
            </a:r>
            <a:r>
              <a:rPr lang="es-CO" b="1" dirty="0"/>
              <a:t>de nuestro Dios en sus frentes.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(Apoc, 7: 1, 3.)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Esto </a:t>
            </a:r>
            <a:r>
              <a:rPr lang="es-CO" dirty="0">
                <a:solidFill>
                  <a:srgbClr val="FF0000"/>
                </a:solidFill>
              </a:rPr>
              <a:t>señala la obra </a:t>
            </a:r>
            <a:r>
              <a:rPr lang="es-CO" dirty="0" smtClean="0">
                <a:solidFill>
                  <a:srgbClr val="FF0000"/>
                </a:solidFill>
              </a:rPr>
              <a:t>que tenemos </a:t>
            </a:r>
            <a:r>
              <a:rPr lang="es-CO" dirty="0">
                <a:solidFill>
                  <a:srgbClr val="FF0000"/>
                </a:solidFill>
              </a:rPr>
              <a:t>que hacer ahora. Una gran responsabilidad incumbe a los hombres </a:t>
            </a:r>
            <a:r>
              <a:rPr lang="es-CO" dirty="0" smtClean="0">
                <a:solidFill>
                  <a:srgbClr val="FF0000"/>
                </a:solidFill>
              </a:rPr>
              <a:t>y mujeres </a:t>
            </a:r>
            <a:r>
              <a:rPr lang="es-CO" dirty="0">
                <a:solidFill>
                  <a:srgbClr val="FF0000"/>
                </a:solidFill>
              </a:rPr>
              <a:t>que oran en todo el país, para que pidan a Dios que rechace la nube </a:t>
            </a:r>
            <a:r>
              <a:rPr lang="es-CO" dirty="0" smtClean="0">
                <a:solidFill>
                  <a:srgbClr val="FF0000"/>
                </a:solidFill>
              </a:rPr>
              <a:t>del mal</a:t>
            </a:r>
            <a:r>
              <a:rPr lang="es-CO" dirty="0">
                <a:solidFill>
                  <a:srgbClr val="FF0000"/>
                </a:solidFill>
              </a:rPr>
              <a:t>, y nos conceda algunos años más de gracia en que trabajar para el </a:t>
            </a:r>
            <a:r>
              <a:rPr lang="es-CO" dirty="0" err="1" smtClean="0">
                <a:solidFill>
                  <a:srgbClr val="FF0000"/>
                </a:solidFill>
              </a:rPr>
              <a:t>Maestro.Clamemos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a Dios para que sus ángeles retengan los cuatro vientos hasta que </a:t>
            </a:r>
            <a:r>
              <a:rPr lang="es-CO" dirty="0" smtClean="0">
                <a:solidFill>
                  <a:srgbClr val="FF0000"/>
                </a:solidFill>
              </a:rPr>
              <a:t>los misioneros </a:t>
            </a:r>
            <a:r>
              <a:rPr lang="es-CO" dirty="0">
                <a:solidFill>
                  <a:srgbClr val="FF0000"/>
                </a:solidFill>
              </a:rPr>
              <a:t>sean enviados a todas partes del mundo y proclamen la </a:t>
            </a:r>
            <a:r>
              <a:rPr lang="es-CO" dirty="0" smtClean="0">
                <a:solidFill>
                  <a:srgbClr val="FF0000"/>
                </a:solidFill>
              </a:rPr>
              <a:t>amonestación contra </a:t>
            </a:r>
            <a:r>
              <a:rPr lang="es-CO" dirty="0">
                <a:solidFill>
                  <a:srgbClr val="FF0000"/>
                </a:solidFill>
              </a:rPr>
              <a:t>los que desobedecen la ley de Jehová. </a:t>
            </a:r>
          </a:p>
        </p:txBody>
      </p:sp>
    </p:spTree>
    <p:extLst>
      <p:ext uri="{BB962C8B-B14F-4D97-AF65-F5344CB8AC3E}">
        <p14:creationId xmlns:p14="http://schemas.microsoft.com/office/powerpoint/2010/main" val="292037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es-CO" sz="4800" dirty="0" smtClean="0"/>
          </a:p>
          <a:p>
            <a:pPr marL="0" indent="0">
              <a:buNone/>
            </a:pPr>
            <a:r>
              <a:rPr lang="es-CO" sz="4800" dirty="0" smtClean="0"/>
              <a:t>Este tema: </a:t>
            </a:r>
          </a:p>
          <a:p>
            <a:pPr marL="0" indent="0">
              <a:buNone/>
            </a:pPr>
            <a:r>
              <a:rPr lang="es-CO" sz="4800" dirty="0" smtClean="0">
                <a:solidFill>
                  <a:srgbClr val="FF0000"/>
                </a:solidFill>
                <a:latin typeface="Algerian" pitchFamily="82" charset="0"/>
              </a:rPr>
              <a:t>El </a:t>
            </a:r>
            <a:r>
              <a:rPr lang="es-CO" sz="4800" dirty="0">
                <a:solidFill>
                  <a:srgbClr val="FF0000"/>
                </a:solidFill>
                <a:latin typeface="Algerian" pitchFamily="82" charset="0"/>
              </a:rPr>
              <a:t>Conflicto </a:t>
            </a:r>
            <a:r>
              <a:rPr lang="es-CO" sz="4800" dirty="0" smtClean="0">
                <a:solidFill>
                  <a:srgbClr val="FF0000"/>
                </a:solidFill>
                <a:latin typeface="Algerian" pitchFamily="82" charset="0"/>
              </a:rPr>
              <a:t>Inminente</a:t>
            </a:r>
            <a:endParaRPr lang="es-CO" sz="4800" dirty="0">
              <a:solidFill>
                <a:srgbClr val="FF0000"/>
              </a:solidFill>
              <a:latin typeface="Algerian" pitchFamily="82" charset="0"/>
            </a:endParaRPr>
          </a:p>
          <a:p>
            <a:pPr marL="0" indent="0">
              <a:buNone/>
            </a:pPr>
            <a:r>
              <a:rPr lang="es-CO" sz="4800" dirty="0" smtClean="0"/>
              <a:t>Fue extraído de Joyas de los Testimonios t 11. Pagina </a:t>
            </a:r>
            <a:r>
              <a:rPr lang="es-CO" sz="4800" dirty="0"/>
              <a:t>318.</a:t>
            </a:r>
          </a:p>
        </p:txBody>
      </p:sp>
    </p:spTree>
    <p:extLst>
      <p:ext uri="{BB962C8B-B14F-4D97-AF65-F5344CB8AC3E}">
        <p14:creationId xmlns:p14="http://schemas.microsoft.com/office/powerpoint/2010/main" val="98949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2735</Words>
  <Application>Microsoft Office PowerPoint</Application>
  <PresentationFormat>Presentación en pantalla (4:3)</PresentationFormat>
  <Paragraphs>79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El conflicto inminente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conflicto inminente</dc:title>
  <dc:creator>HUMBERTO</dc:creator>
  <cp:lastModifiedBy>HUMBERTO</cp:lastModifiedBy>
  <cp:revision>1</cp:revision>
  <dcterms:created xsi:type="dcterms:W3CDTF">2015-05-14T01:20:55Z</dcterms:created>
  <dcterms:modified xsi:type="dcterms:W3CDTF">2015-05-14T01:27:14Z</dcterms:modified>
</cp:coreProperties>
</file>